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2"/>
  </p:notesMasterIdLst>
  <p:sldIdLst>
    <p:sldId id="304" r:id="rId2"/>
    <p:sldId id="310" r:id="rId3"/>
    <p:sldId id="305" r:id="rId4"/>
    <p:sldId id="294" r:id="rId5"/>
    <p:sldId id="262" r:id="rId6"/>
    <p:sldId id="300" r:id="rId7"/>
    <p:sldId id="258" r:id="rId8"/>
    <p:sldId id="301" r:id="rId9"/>
    <p:sldId id="302" r:id="rId10"/>
    <p:sldId id="266" r:id="rId11"/>
    <p:sldId id="317" r:id="rId12"/>
    <p:sldId id="260" r:id="rId13"/>
    <p:sldId id="296" r:id="rId14"/>
    <p:sldId id="267" r:id="rId15"/>
    <p:sldId id="282" r:id="rId16"/>
    <p:sldId id="275" r:id="rId17"/>
    <p:sldId id="276" r:id="rId18"/>
    <p:sldId id="291" r:id="rId19"/>
    <p:sldId id="277" r:id="rId20"/>
    <p:sldId id="283" r:id="rId21"/>
    <p:sldId id="284" r:id="rId22"/>
    <p:sldId id="285" r:id="rId23"/>
    <p:sldId id="286" r:id="rId24"/>
    <p:sldId id="287" r:id="rId25"/>
    <p:sldId id="288" r:id="rId26"/>
    <p:sldId id="289" r:id="rId27"/>
    <p:sldId id="320" r:id="rId28"/>
    <p:sldId id="323" r:id="rId29"/>
    <p:sldId id="318" r:id="rId30"/>
    <p:sldId id="324" r:id="rId31"/>
    <p:sldId id="325" r:id="rId32"/>
    <p:sldId id="281" r:id="rId33"/>
    <p:sldId id="268" r:id="rId34"/>
    <p:sldId id="269" r:id="rId35"/>
    <p:sldId id="270" r:id="rId36"/>
    <p:sldId id="273" r:id="rId37"/>
    <p:sldId id="274" r:id="rId38"/>
    <p:sldId id="292" r:id="rId39"/>
    <p:sldId id="293" r:id="rId40"/>
    <p:sldId id="306" r:id="rId41"/>
    <p:sldId id="312" r:id="rId42"/>
    <p:sldId id="295" r:id="rId43"/>
    <p:sldId id="332" r:id="rId44"/>
    <p:sldId id="328" r:id="rId45"/>
    <p:sldId id="329" r:id="rId46"/>
    <p:sldId id="333" r:id="rId47"/>
    <p:sldId id="331" r:id="rId48"/>
    <p:sldId id="330" r:id="rId49"/>
    <p:sldId id="326" r:id="rId50"/>
    <p:sldId id="31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87931" autoAdjust="0"/>
  </p:normalViewPr>
  <p:slideViewPr>
    <p:cSldViewPr>
      <p:cViewPr>
        <p:scale>
          <a:sx n="48" d="100"/>
          <a:sy n="48" d="100"/>
        </p:scale>
        <p:origin x="-1908" y="-450"/>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375DF-989F-46C0-AB23-596AAC04DC5C}" type="datetimeFigureOut">
              <a:rPr lang="en-US" smtClean="0"/>
              <a:t>2/27/2021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10DE0-194B-4594-A303-DC5CDA02BFED}" type="slidenum">
              <a:rPr lang="en-US" smtClean="0"/>
              <a:t>‹#›</a:t>
            </a:fld>
            <a:endParaRPr lang="en-US"/>
          </a:p>
        </p:txBody>
      </p:sp>
    </p:spTree>
    <p:extLst>
      <p:ext uri="{BB962C8B-B14F-4D97-AF65-F5344CB8AC3E}">
        <p14:creationId xmlns:p14="http://schemas.microsoft.com/office/powerpoint/2010/main" val="188403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6710DE0-194B-4594-A303-DC5CDA02BFED}" type="slidenum">
              <a:rPr lang="en-US" smtClean="0"/>
              <a:t>6</a:t>
            </a:fld>
            <a:endParaRPr lang="en-US"/>
          </a:p>
        </p:txBody>
      </p:sp>
    </p:spTree>
    <p:extLst>
      <p:ext uri="{BB962C8B-B14F-4D97-AF65-F5344CB8AC3E}">
        <p14:creationId xmlns:p14="http://schemas.microsoft.com/office/powerpoint/2010/main" val="70389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6710DE0-194B-4594-A303-DC5CDA02BFED}" type="slidenum">
              <a:rPr lang="en-US" smtClean="0"/>
              <a:t>29</a:t>
            </a:fld>
            <a:endParaRPr lang="en-US"/>
          </a:p>
        </p:txBody>
      </p:sp>
    </p:spTree>
    <p:extLst>
      <p:ext uri="{BB962C8B-B14F-4D97-AF65-F5344CB8AC3E}">
        <p14:creationId xmlns:p14="http://schemas.microsoft.com/office/powerpoint/2010/main" val="180913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6710DE0-194B-4594-A303-DC5CDA02BFED}" type="slidenum">
              <a:rPr lang="en-US" smtClean="0"/>
              <a:t>44</a:t>
            </a:fld>
            <a:endParaRPr lang="en-US"/>
          </a:p>
        </p:txBody>
      </p:sp>
    </p:spTree>
    <p:extLst>
      <p:ext uri="{BB962C8B-B14F-4D97-AF65-F5344CB8AC3E}">
        <p14:creationId xmlns:p14="http://schemas.microsoft.com/office/powerpoint/2010/main" val="324866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6710DE0-194B-4594-A303-DC5CDA02BFED}" type="slidenum">
              <a:rPr lang="en-US" smtClean="0"/>
              <a:t>45</a:t>
            </a:fld>
            <a:endParaRPr lang="en-US"/>
          </a:p>
        </p:txBody>
      </p:sp>
    </p:spTree>
    <p:extLst>
      <p:ext uri="{BB962C8B-B14F-4D97-AF65-F5344CB8AC3E}">
        <p14:creationId xmlns:p14="http://schemas.microsoft.com/office/powerpoint/2010/main" val="324866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A84D406-8103-4BC2-8A2B-170AC3D93EA2}"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B963-5922-4C28-BED9-4A4BB03D759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A84D406-8103-4BC2-8A2B-170AC3D93EA2}"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B963-5922-4C28-BED9-4A4BB03D759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A84D406-8103-4BC2-8A2B-170AC3D93EA2}"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B963-5922-4C28-BED9-4A4BB03D759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4D406-8103-4BC2-8A2B-170AC3D93EA2}"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B963-5922-4C28-BED9-4A4BB03D7593}" type="slidenum">
              <a:rPr lang="en-US" smtClean="0"/>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A84D406-8103-4BC2-8A2B-170AC3D93EA2}"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B963-5922-4C28-BED9-4A4BB03D759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D406-8103-4BC2-8A2B-170AC3D93EA2}"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B963-5922-4C28-BED9-4A4BB03D7593}" type="slidenum">
              <a:rPr lang="en-US" smtClean="0"/>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A84D406-8103-4BC2-8A2B-170AC3D93EA2}" type="datetimeFigureOut">
              <a:rPr lang="en-US" smtClean="0"/>
              <a:t>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4B963-5922-4C28-BED9-4A4BB03D7593}" type="slidenum">
              <a:rPr lang="en-US" smtClean="0"/>
              <a:t>‹#›</a:t>
            </a:fld>
            <a:endParaRPr lang="en-US"/>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A84D406-8103-4BC2-8A2B-170AC3D93EA2}" type="datetimeFigureOut">
              <a:rPr lang="en-US" smtClean="0"/>
              <a:t>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4B963-5922-4C28-BED9-4A4BB03D759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D406-8103-4BC2-8A2B-170AC3D93EA2}" type="datetimeFigureOut">
              <a:rPr lang="en-US" smtClean="0"/>
              <a:t>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4B963-5922-4C28-BED9-4A4BB03D759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A84D406-8103-4BC2-8A2B-170AC3D93EA2}"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B963-5922-4C28-BED9-4A4BB03D759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A84D406-8103-4BC2-8A2B-170AC3D93EA2}"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B963-5922-4C28-BED9-4A4BB03D759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A84D406-8103-4BC2-8A2B-170AC3D93EA2}" type="datetimeFigureOut">
              <a:rPr lang="en-US" smtClean="0"/>
              <a:t>2/27/2021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034B963-5922-4C28-BED9-4A4BB03D75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gnpfoqJkIo8" TargetMode="External"/><Relationship Id="rId2" Type="http://schemas.openxmlformats.org/officeDocument/2006/relationships/hyperlink" Target="http://www.freedomest.com/2013/04/belief-before-recovering-addicts.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67544" y="1052737"/>
            <a:ext cx="8362731" cy="923330"/>
          </a:xfrm>
          <a:prstGeom prst="rect">
            <a:avLst/>
          </a:prstGeom>
        </p:spPr>
        <p:txBody>
          <a:bodyPr wrap="square">
            <a:spAutoFit/>
          </a:bodyPr>
          <a:lstStyle/>
          <a:p>
            <a:pPr algn="ctr"/>
            <a:r>
              <a:rPr lang="ar-IQ" sz="5400" b="1" dirty="0">
                <a:solidFill>
                  <a:srgbClr val="FF0000"/>
                </a:solidFill>
              </a:rPr>
              <a:t>بسم الله الرحمن الرحيم</a:t>
            </a:r>
            <a:endParaRPr lang="en-US" sz="5400" b="1" dirty="0">
              <a:solidFill>
                <a:srgbClr val="FF0000"/>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999486"/>
            <a:ext cx="8578756" cy="3309834"/>
          </a:xfrm>
          <a:prstGeom prst="rect">
            <a:avLst/>
          </a:prstGeom>
        </p:spPr>
      </p:pic>
    </p:spTree>
    <p:extLst>
      <p:ext uri="{BB962C8B-B14F-4D97-AF65-F5344CB8AC3E}">
        <p14:creationId xmlns:p14="http://schemas.microsoft.com/office/powerpoint/2010/main" val="108853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8280920" cy="5447645"/>
          </a:xfrm>
          <a:prstGeom prst="rect">
            <a:avLst/>
          </a:prstGeom>
        </p:spPr>
        <p:txBody>
          <a:bodyPr wrap="square">
            <a:spAutoFit/>
          </a:bodyPr>
          <a:lstStyle/>
          <a:p>
            <a:pPr algn="r"/>
            <a:r>
              <a:rPr lang="en-US" sz="4000" b="1" u="sng" dirty="0" smtClean="0">
                <a:solidFill>
                  <a:srgbClr val="FF0000"/>
                </a:solidFill>
              </a:rPr>
              <a:t>-:</a:t>
            </a:r>
            <a:r>
              <a:rPr lang="ar-IQ" sz="4000" b="1" u="sng" dirty="0" smtClean="0">
                <a:solidFill>
                  <a:srgbClr val="FF0000"/>
                </a:solidFill>
              </a:rPr>
              <a:t>أضرار </a:t>
            </a:r>
            <a:r>
              <a:rPr lang="ar-IQ" sz="4000" b="1" u="sng" dirty="0">
                <a:solidFill>
                  <a:srgbClr val="FF0000"/>
                </a:solidFill>
              </a:rPr>
              <a:t>المخدِّرات </a:t>
            </a:r>
            <a:endParaRPr lang="en-US" sz="4000" b="1" u="sng" dirty="0" smtClean="0">
              <a:solidFill>
                <a:srgbClr val="FF0000"/>
              </a:solidFill>
            </a:endParaRPr>
          </a:p>
          <a:p>
            <a:pPr algn="r"/>
            <a:r>
              <a:rPr lang="ar-IQ" sz="2800" b="1" dirty="0" smtClean="0">
                <a:solidFill>
                  <a:srgbClr val="7030A0"/>
                </a:solidFill>
              </a:rPr>
              <a:t>تدني مستوى أخلاق المتعاطي أو المدمن، حيث تهبط نظرته لنفسه إلى مستوى الحضيض. انتشار الفساد في المجتمع مثل </a:t>
            </a:r>
            <a:r>
              <a:rPr lang="ar-IQ" sz="2800" b="1" dirty="0">
                <a:solidFill>
                  <a:srgbClr val="7030A0"/>
                </a:solidFill>
              </a:rPr>
              <a:t>السرقة، حيث إنَّ المدمن يحتاج إلى الجرعات مهما كلّفه ثمنها فقد </a:t>
            </a:r>
            <a:r>
              <a:rPr lang="ar-IQ" sz="2800" b="1" dirty="0" smtClean="0">
                <a:solidFill>
                  <a:srgbClr val="7030A0"/>
                </a:solidFill>
              </a:rPr>
              <a:t>يسرِق </a:t>
            </a:r>
            <a:r>
              <a:rPr lang="ar-IQ" sz="2800" b="1" dirty="0">
                <a:solidFill>
                  <a:srgbClr val="7030A0"/>
                </a:solidFill>
              </a:rPr>
              <a:t>في سبيل تأمين الجرعة التي يحتاج إليها. </a:t>
            </a:r>
            <a:endParaRPr lang="en-US" sz="2800" b="1" dirty="0" smtClean="0">
              <a:solidFill>
                <a:srgbClr val="7030A0"/>
              </a:solidFill>
            </a:endParaRPr>
          </a:p>
          <a:p>
            <a:pPr algn="r"/>
            <a:r>
              <a:rPr lang="ar-IQ" sz="2800" b="1" dirty="0" smtClean="0">
                <a:solidFill>
                  <a:srgbClr val="7030A0"/>
                </a:solidFill>
              </a:rPr>
              <a:t>انهيار </a:t>
            </a:r>
            <a:r>
              <a:rPr lang="ar-IQ" sz="2800" b="1" dirty="0">
                <a:solidFill>
                  <a:srgbClr val="7030A0"/>
                </a:solidFill>
              </a:rPr>
              <a:t>المجتمع بسبب انهيار اللبنة الأساسيّة فيه وهي الأسرة، فالروابط الأسريّة تتفكك ويسودها العنف والمشاكِل. </a:t>
            </a:r>
            <a:endParaRPr lang="ar-IQ" sz="2800" b="1" dirty="0" smtClean="0">
              <a:solidFill>
                <a:srgbClr val="7030A0"/>
              </a:solidFill>
            </a:endParaRPr>
          </a:p>
          <a:p>
            <a:pPr algn="r"/>
            <a:r>
              <a:rPr lang="ar-IQ" sz="2800" b="1" dirty="0" smtClean="0">
                <a:solidFill>
                  <a:srgbClr val="7030A0"/>
                </a:solidFill>
              </a:rPr>
              <a:t>خسارة </a:t>
            </a:r>
            <a:r>
              <a:rPr lang="ar-IQ" sz="2800" b="1" dirty="0">
                <a:solidFill>
                  <a:srgbClr val="7030A0"/>
                </a:solidFill>
              </a:rPr>
              <a:t>الدولة للكثير من الأموال، وذلك بسبب انعدام إنتاجيّة المدمن، كما أنّ عمليّة معالجة المدمن من التعاطي تكلِّف الدولة مبالغ كبيرة مما يؤثِّر على دخلها واقتصادِها.</a:t>
            </a:r>
            <a:br>
              <a:rPr lang="ar-IQ" sz="2800" b="1" dirty="0">
                <a:solidFill>
                  <a:srgbClr val="7030A0"/>
                </a:solidFill>
              </a:rPr>
            </a:br>
            <a:r>
              <a:rPr lang="ar-IQ" sz="2800" b="1" dirty="0">
                <a:solidFill>
                  <a:srgbClr val="7030A0"/>
                </a:solidFill>
              </a:rPr>
              <a:t/>
            </a:r>
            <a:br>
              <a:rPr lang="ar-IQ" sz="2800" b="1" dirty="0">
                <a:solidFill>
                  <a:srgbClr val="7030A0"/>
                </a:solidFill>
              </a:rPr>
            </a:br>
            <a:endParaRPr lang="en-US" sz="2800" b="1" dirty="0">
              <a:solidFill>
                <a:srgbClr val="7030A0"/>
              </a:solidFill>
            </a:endParaRPr>
          </a:p>
        </p:txBody>
      </p:sp>
    </p:spTree>
    <p:extLst>
      <p:ext uri="{BB962C8B-B14F-4D97-AF65-F5344CB8AC3E}">
        <p14:creationId xmlns:p14="http://schemas.microsoft.com/office/powerpoint/2010/main" val="2543898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72000" y="805354"/>
            <a:ext cx="3187711" cy="646331"/>
          </a:xfrm>
          <a:prstGeom prst="rect">
            <a:avLst/>
          </a:prstGeom>
        </p:spPr>
        <p:txBody>
          <a:bodyPr wrap="square">
            <a:spAutoFit/>
          </a:bodyPr>
          <a:lstStyle/>
          <a:p>
            <a:pPr algn="r">
              <a:spcBef>
                <a:spcPct val="0"/>
              </a:spcBef>
            </a:pPr>
            <a:r>
              <a:rPr lang="ar-IQ" sz="36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التعاطي</a:t>
            </a:r>
            <a:endParaRPr lang="ar-EG" sz="36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4" name="مستطيل 3"/>
          <p:cNvSpPr/>
          <p:nvPr/>
        </p:nvSpPr>
        <p:spPr>
          <a:xfrm>
            <a:off x="539552" y="1988840"/>
            <a:ext cx="8352928" cy="2308324"/>
          </a:xfrm>
          <a:prstGeom prst="rect">
            <a:avLst/>
          </a:prstGeom>
        </p:spPr>
        <p:txBody>
          <a:bodyPr wrap="square">
            <a:spAutoFit/>
          </a:bodyPr>
          <a:lstStyle/>
          <a:p>
            <a:pPr algn="r" defTabSz="957263" fontAlgn="base">
              <a:lnSpc>
                <a:spcPct val="150000"/>
              </a:lnSpc>
              <a:spcBef>
                <a:spcPct val="50000"/>
              </a:spcBef>
              <a:spcAft>
                <a:spcPct val="0"/>
              </a:spcAft>
              <a:tabLst>
                <a:tab pos="57150" algn="l"/>
              </a:tabLst>
              <a:defRPr/>
            </a:pPr>
            <a:r>
              <a:rPr lang="ar-EG" sz="2800" b="1" dirty="0" smtClean="0">
                <a:solidFill>
                  <a:srgbClr val="FF0000"/>
                </a:solidFill>
                <a:latin typeface="Times New Roman (Arabic)" pitchFamily="18" charset="0"/>
                <a:cs typeface="Times New Roman (Arabic)" pitchFamily="18" charset="0"/>
              </a:rPr>
              <a:t>هو </a:t>
            </a:r>
            <a:r>
              <a:rPr lang="ar-EG" sz="2800" b="1" dirty="0">
                <a:solidFill>
                  <a:srgbClr val="FF0000"/>
                </a:solidFill>
                <a:latin typeface="Times New Roman (Arabic)" pitchFamily="18" charset="0"/>
                <a:cs typeface="Times New Roman (Arabic)" pitchFamily="18" charset="0"/>
              </a:rPr>
              <a:t>تناول </a:t>
            </a:r>
            <a:r>
              <a:rPr lang="ar-EG" sz="2800" b="1" dirty="0" err="1">
                <a:solidFill>
                  <a:srgbClr val="FF0000"/>
                </a:solidFill>
                <a:latin typeface="Times New Roman (Arabic)" pitchFamily="18" charset="0"/>
                <a:cs typeface="Times New Roman (Arabic)" pitchFamily="18" charset="0"/>
              </a:rPr>
              <a:t>أى</a:t>
            </a:r>
            <a:r>
              <a:rPr lang="ar-EG" sz="2800" b="1" dirty="0">
                <a:solidFill>
                  <a:srgbClr val="FF0000"/>
                </a:solidFill>
                <a:latin typeface="Times New Roman (Arabic)" pitchFamily="18" charset="0"/>
                <a:cs typeface="Times New Roman (Arabic)" pitchFamily="18" charset="0"/>
              </a:rPr>
              <a:t> مادة من المواد المخدرة </a:t>
            </a:r>
            <a:r>
              <a:rPr lang="ar-EG" sz="2800" b="1" dirty="0" err="1">
                <a:solidFill>
                  <a:srgbClr val="FF0000"/>
                </a:solidFill>
                <a:latin typeface="Times New Roman (Arabic)" pitchFamily="18" charset="0"/>
                <a:cs typeface="Times New Roman (Arabic)" pitchFamily="18" charset="0"/>
              </a:rPr>
              <a:t>والتى</a:t>
            </a:r>
            <a:r>
              <a:rPr lang="ar-EG" sz="2800" b="1" dirty="0">
                <a:solidFill>
                  <a:srgbClr val="FF0000"/>
                </a:solidFill>
                <a:latin typeface="Times New Roman (Arabic)" pitchFamily="18" charset="0"/>
                <a:cs typeface="Times New Roman (Arabic)" pitchFamily="18" charset="0"/>
              </a:rPr>
              <a:t> </a:t>
            </a:r>
            <a:r>
              <a:rPr lang="ar-EG" sz="2800" b="1" dirty="0" smtClean="0">
                <a:solidFill>
                  <a:srgbClr val="FF0000"/>
                </a:solidFill>
                <a:latin typeface="Times New Roman (Arabic)" pitchFamily="18" charset="0"/>
                <a:cs typeface="Times New Roman (Arabic)" pitchFamily="18" charset="0"/>
              </a:rPr>
              <a:t>تؤدى </a:t>
            </a:r>
            <a:r>
              <a:rPr lang="ar-EG" sz="2800" b="1" dirty="0">
                <a:solidFill>
                  <a:srgbClr val="FF0000"/>
                </a:solidFill>
                <a:latin typeface="Times New Roman (Arabic)" pitchFamily="18" charset="0"/>
                <a:cs typeface="Times New Roman (Arabic)" pitchFamily="18" charset="0"/>
              </a:rPr>
              <a:t>إلى </a:t>
            </a:r>
            <a:r>
              <a:rPr lang="ar-IQ" sz="2800" b="1" dirty="0" smtClean="0">
                <a:solidFill>
                  <a:srgbClr val="FF0000"/>
                </a:solidFill>
                <a:latin typeface="Times New Roman (Arabic)" pitchFamily="18" charset="0"/>
                <a:cs typeface="Times New Roman (Arabic)" pitchFamily="18" charset="0"/>
              </a:rPr>
              <a:t>و</a:t>
            </a:r>
            <a:r>
              <a:rPr lang="ar-EG" sz="2800" b="1" dirty="0" err="1" smtClean="0">
                <a:solidFill>
                  <a:srgbClr val="FF0000"/>
                </a:solidFill>
                <a:latin typeface="Times New Roman (Arabic)" pitchFamily="18" charset="0"/>
                <a:cs typeface="Times New Roman (Arabic)" pitchFamily="18" charset="0"/>
              </a:rPr>
              <a:t>الإعتياد</a:t>
            </a:r>
            <a:r>
              <a:rPr lang="ar-EG" sz="2800" b="1" dirty="0" smtClean="0">
                <a:solidFill>
                  <a:srgbClr val="FF0000"/>
                </a:solidFill>
                <a:latin typeface="Times New Roman (Arabic)" pitchFamily="18" charset="0"/>
                <a:cs typeface="Times New Roman (Arabic)" pitchFamily="18" charset="0"/>
              </a:rPr>
              <a:t> أو </a:t>
            </a:r>
            <a:r>
              <a:rPr lang="ar-IQ" sz="2800" b="1" dirty="0" err="1" smtClean="0">
                <a:solidFill>
                  <a:srgbClr val="FF0000"/>
                </a:solidFill>
                <a:latin typeface="Times New Roman (Arabic)" pitchFamily="18" charset="0"/>
                <a:cs typeface="Times New Roman (Arabic)" pitchFamily="18" charset="0"/>
              </a:rPr>
              <a:t>والأدمان</a:t>
            </a:r>
            <a:r>
              <a:rPr lang="ar-EG" sz="2800" b="1" dirty="0">
                <a:solidFill>
                  <a:srgbClr val="FF0000"/>
                </a:solidFill>
                <a:latin typeface="Times New Roman (Arabic)" pitchFamily="18" charset="0"/>
                <a:cs typeface="Times New Roman (Arabic)" pitchFamily="18" charset="0"/>
              </a:rPr>
              <a:t/>
            </a:r>
            <a:br>
              <a:rPr lang="ar-EG" sz="2800" b="1" dirty="0">
                <a:solidFill>
                  <a:srgbClr val="FF0000"/>
                </a:solidFill>
                <a:latin typeface="Times New Roman (Arabic)" pitchFamily="18" charset="0"/>
                <a:cs typeface="Times New Roman (Arabic)" pitchFamily="18" charset="0"/>
              </a:rPr>
            </a:br>
            <a:r>
              <a:rPr lang="ar-EG" sz="2800" b="1" dirty="0">
                <a:solidFill>
                  <a:srgbClr val="FF0000"/>
                </a:solidFill>
                <a:latin typeface="Times New Roman (Arabic)" pitchFamily="18" charset="0"/>
                <a:cs typeface="Times New Roman (Arabic)" pitchFamily="18" charset="0"/>
              </a:rPr>
              <a:t>وذلك </a:t>
            </a:r>
            <a:r>
              <a:rPr lang="ar-EG" sz="2800" b="1" dirty="0" err="1">
                <a:solidFill>
                  <a:srgbClr val="FF0000"/>
                </a:solidFill>
                <a:latin typeface="Times New Roman (Arabic)" pitchFamily="18" charset="0"/>
                <a:cs typeface="Times New Roman (Arabic)" pitchFamily="18" charset="0"/>
              </a:rPr>
              <a:t>التعاطى</a:t>
            </a:r>
            <a:r>
              <a:rPr lang="ar-EG" sz="2800" b="1" dirty="0">
                <a:solidFill>
                  <a:srgbClr val="FF0000"/>
                </a:solidFill>
                <a:latin typeface="Times New Roman (Arabic)" pitchFamily="18" charset="0"/>
                <a:cs typeface="Times New Roman (Arabic)" pitchFamily="18" charset="0"/>
              </a:rPr>
              <a:t> إما أن يكون بشكل دائم أو متقطع</a:t>
            </a:r>
            <a:r>
              <a:rPr lang="ar-EG" sz="4000" dirty="0" smtClean="0">
                <a:solidFill>
                  <a:srgbClr val="FFFFFF"/>
                </a:solidFill>
                <a:cs typeface="PT Bold Heading" pitchFamily="2" charset="-78"/>
              </a:rPr>
              <a:t>.</a:t>
            </a:r>
            <a:r>
              <a:rPr lang="ar-IQ" sz="4000" dirty="0" smtClean="0">
                <a:solidFill>
                  <a:srgbClr val="FFFFFF"/>
                </a:solidFill>
                <a:cs typeface="PT Bold Heading" pitchFamily="2" charset="-78"/>
              </a:rPr>
              <a:t>--</a:t>
            </a:r>
            <a:endParaRPr lang="ar-EG" sz="4000" dirty="0">
              <a:solidFill>
                <a:srgbClr val="FFFFFF"/>
              </a:solidFill>
              <a:cs typeface="PT Bold Heading" pitchFamily="2" charset="-78"/>
            </a:endParaRPr>
          </a:p>
        </p:txBody>
      </p:sp>
    </p:spTree>
    <p:extLst>
      <p:ext uri="{BB962C8B-B14F-4D97-AF65-F5344CB8AC3E}">
        <p14:creationId xmlns:p14="http://schemas.microsoft.com/office/powerpoint/2010/main" val="275861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13737"/>
            <a:ext cx="8784976" cy="1215063"/>
          </a:xfrm>
          <a:prstGeom prst="rect">
            <a:avLst/>
          </a:prstGeom>
        </p:spPr>
        <p:txBody>
          <a:bodyPr wrap="square">
            <a:spAutoFit/>
          </a:bodyPr>
          <a:lstStyle/>
          <a:p>
            <a:pPr algn="r"/>
            <a:r>
              <a:rPr lang="ar-SA" sz="3600" b="1" u="sng" dirty="0">
                <a:solidFill>
                  <a:srgbClr val="7030A0"/>
                </a:solidFill>
                <a:latin typeface="Calibri" pitchFamily="34" charset="0"/>
              </a:rPr>
              <a:t>كيف يمكن التعرف على متعاطي المخدرات </a:t>
            </a:r>
            <a:r>
              <a:rPr lang="ar-IQ" sz="3600" b="1" u="sng" dirty="0" smtClean="0">
                <a:solidFill>
                  <a:srgbClr val="7030A0"/>
                </a:solidFill>
                <a:latin typeface="Calibri" pitchFamily="34" charset="0"/>
              </a:rPr>
              <a:t>:-</a:t>
            </a:r>
            <a:endParaRPr lang="en-US" sz="3600" b="1" u="sng" dirty="0">
              <a:solidFill>
                <a:srgbClr val="7030A0"/>
              </a:solidFill>
              <a:latin typeface="Calibri" pitchFamily="34" charset="0"/>
            </a:endParaRPr>
          </a:p>
        </p:txBody>
      </p:sp>
      <p:sp>
        <p:nvSpPr>
          <p:cNvPr id="6" name="Rectangle 5"/>
          <p:cNvSpPr/>
          <p:nvPr/>
        </p:nvSpPr>
        <p:spPr>
          <a:xfrm>
            <a:off x="179512" y="1628800"/>
            <a:ext cx="8964488" cy="4893647"/>
          </a:xfrm>
          <a:prstGeom prst="rect">
            <a:avLst/>
          </a:prstGeom>
        </p:spPr>
        <p:txBody>
          <a:bodyPr wrap="square">
            <a:spAutoFit/>
          </a:bodyPr>
          <a:lstStyle/>
          <a:p>
            <a:pPr algn="r"/>
            <a:r>
              <a:rPr lang="ar-SA" sz="2400" b="1" dirty="0">
                <a:solidFill>
                  <a:srgbClr val="FF0000"/>
                </a:solidFill>
                <a:latin typeface="Calibri" pitchFamily="34" charset="0"/>
              </a:rPr>
              <a:t>- احتقان العينين وزوغان البصر - الضعف والخمول وشحوب الوجه</a:t>
            </a:r>
            <a:br>
              <a:rPr lang="ar-SA" sz="2400" b="1" dirty="0">
                <a:solidFill>
                  <a:srgbClr val="FF0000"/>
                </a:solidFill>
                <a:latin typeface="Calibri" pitchFamily="34" charset="0"/>
              </a:rPr>
            </a:br>
            <a:r>
              <a:rPr lang="ar-SA" sz="2400" b="1" dirty="0">
                <a:solidFill>
                  <a:srgbClr val="FF0000"/>
                </a:solidFill>
                <a:latin typeface="Calibri" pitchFamily="34" charset="0"/>
              </a:rPr>
              <a:t/>
            </a:r>
            <a:br>
              <a:rPr lang="ar-SA" sz="2400" b="1" dirty="0">
                <a:solidFill>
                  <a:srgbClr val="FF0000"/>
                </a:solidFill>
                <a:latin typeface="Calibri" pitchFamily="34" charset="0"/>
              </a:rPr>
            </a:br>
            <a:r>
              <a:rPr lang="ar-SA" sz="2400" b="1" dirty="0">
                <a:solidFill>
                  <a:srgbClr val="FF0000"/>
                </a:solidFill>
                <a:latin typeface="Calibri" pitchFamily="34" charset="0"/>
              </a:rPr>
              <a:t>- الانطواء والعزلة - الاكتئاب</a:t>
            </a:r>
            <a:br>
              <a:rPr lang="ar-SA" sz="2400" b="1" dirty="0">
                <a:solidFill>
                  <a:srgbClr val="FF0000"/>
                </a:solidFill>
                <a:latin typeface="Calibri" pitchFamily="34" charset="0"/>
              </a:rPr>
            </a:br>
            <a:r>
              <a:rPr lang="ar-SA" sz="2400" b="1" dirty="0">
                <a:solidFill>
                  <a:srgbClr val="FF0000"/>
                </a:solidFill>
                <a:latin typeface="Calibri" pitchFamily="34" charset="0"/>
              </a:rPr>
              <a:t/>
            </a:r>
            <a:br>
              <a:rPr lang="ar-SA" sz="2400" b="1" dirty="0">
                <a:solidFill>
                  <a:srgbClr val="FF0000"/>
                </a:solidFill>
                <a:latin typeface="Calibri" pitchFamily="34" charset="0"/>
              </a:rPr>
            </a:br>
            <a:r>
              <a:rPr lang="ar-SA" sz="2400" b="1" dirty="0">
                <a:solidFill>
                  <a:srgbClr val="FF0000"/>
                </a:solidFill>
                <a:latin typeface="Calibri" pitchFamily="34" charset="0"/>
              </a:rPr>
              <a:t>- السلوك العدواني - التعب والإرهاق عند بذل أقل مجهود بدني</a:t>
            </a:r>
            <a:br>
              <a:rPr lang="ar-SA" sz="2400" b="1" dirty="0">
                <a:solidFill>
                  <a:srgbClr val="FF0000"/>
                </a:solidFill>
                <a:latin typeface="Calibri" pitchFamily="34" charset="0"/>
              </a:rPr>
            </a:br>
            <a:r>
              <a:rPr lang="ar-SA" sz="2400" b="1" dirty="0">
                <a:solidFill>
                  <a:srgbClr val="FF0000"/>
                </a:solidFill>
                <a:latin typeface="Calibri" pitchFamily="34" charset="0"/>
              </a:rPr>
              <a:t/>
            </a:r>
            <a:br>
              <a:rPr lang="ar-SA" sz="2400" b="1" dirty="0">
                <a:solidFill>
                  <a:srgbClr val="FF0000"/>
                </a:solidFill>
                <a:latin typeface="Calibri" pitchFamily="34" charset="0"/>
              </a:rPr>
            </a:br>
            <a:r>
              <a:rPr lang="ar-SA" sz="2400" b="1" dirty="0">
                <a:solidFill>
                  <a:srgbClr val="FF0000"/>
                </a:solidFill>
                <a:latin typeface="Calibri" pitchFamily="34" charset="0"/>
              </a:rPr>
              <a:t>- العلاقات السيئة مع الأصدقاء - كثرة التغيب عن المؤسسة التعليمية</a:t>
            </a:r>
            <a:br>
              <a:rPr lang="ar-SA" sz="2400" b="1" dirty="0">
                <a:solidFill>
                  <a:srgbClr val="FF0000"/>
                </a:solidFill>
                <a:latin typeface="Calibri" pitchFamily="34" charset="0"/>
              </a:rPr>
            </a:br>
            <a:r>
              <a:rPr lang="ar-SA" sz="2400" b="1" dirty="0">
                <a:solidFill>
                  <a:srgbClr val="FF0000"/>
                </a:solidFill>
                <a:latin typeface="Calibri" pitchFamily="34" charset="0"/>
              </a:rPr>
              <a:t/>
            </a:r>
            <a:br>
              <a:rPr lang="ar-SA" sz="2400" b="1" dirty="0">
                <a:solidFill>
                  <a:srgbClr val="FF0000"/>
                </a:solidFill>
                <a:latin typeface="Calibri" pitchFamily="34" charset="0"/>
              </a:rPr>
            </a:br>
            <a:r>
              <a:rPr lang="ar-SA" sz="2400" b="1" dirty="0">
                <a:solidFill>
                  <a:srgbClr val="FF0000"/>
                </a:solidFill>
                <a:latin typeface="Calibri" pitchFamily="34" charset="0"/>
              </a:rPr>
              <a:t>- السرقة - كثرة التغيب عن البيت</a:t>
            </a:r>
            <a:br>
              <a:rPr lang="ar-SA" sz="2400" b="1" dirty="0">
                <a:solidFill>
                  <a:srgbClr val="FF0000"/>
                </a:solidFill>
                <a:latin typeface="Calibri" pitchFamily="34" charset="0"/>
              </a:rPr>
            </a:br>
            <a:r>
              <a:rPr lang="ar-SA" sz="2400" b="1" dirty="0">
                <a:solidFill>
                  <a:srgbClr val="FF0000"/>
                </a:solidFill>
                <a:latin typeface="Calibri" pitchFamily="34" charset="0"/>
              </a:rPr>
              <a:t/>
            </a:r>
            <a:br>
              <a:rPr lang="ar-SA" sz="2400" b="1" dirty="0">
                <a:solidFill>
                  <a:srgbClr val="FF0000"/>
                </a:solidFill>
                <a:latin typeface="Calibri" pitchFamily="34" charset="0"/>
              </a:rPr>
            </a:br>
            <a:r>
              <a:rPr lang="ar-SA" sz="2400" b="1" dirty="0">
                <a:solidFill>
                  <a:srgbClr val="FF0000"/>
                </a:solidFill>
                <a:latin typeface="Calibri" pitchFamily="34" charset="0"/>
              </a:rPr>
              <a:t>- النوم أثناء الدروس والمحاضرات - الخداع والكذب</a:t>
            </a:r>
            <a:endParaRPr lang="en-US" sz="2400" b="1" dirty="0">
              <a:solidFill>
                <a:srgbClr val="FF0000"/>
              </a:solidFill>
              <a:latin typeface="Calibri" pitchFamily="34" charset="0"/>
            </a:endParaRPr>
          </a:p>
        </p:txBody>
      </p:sp>
    </p:spTree>
    <p:extLst>
      <p:ext uri="{BB962C8B-B14F-4D97-AF65-F5344CB8AC3E}">
        <p14:creationId xmlns:p14="http://schemas.microsoft.com/office/powerpoint/2010/main" val="36957870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كائن 3"/>
          <p:cNvGraphicFramePr>
            <a:graphicFrameLocks noChangeAspect="1"/>
          </p:cNvGraphicFramePr>
          <p:nvPr>
            <p:extLst>
              <p:ext uri="{D42A27DB-BD31-4B8C-83A1-F6EECF244321}">
                <p14:modId xmlns:p14="http://schemas.microsoft.com/office/powerpoint/2010/main" val="2589291459"/>
              </p:ext>
            </p:extLst>
          </p:nvPr>
        </p:nvGraphicFramePr>
        <p:xfrm>
          <a:off x="1403648" y="764704"/>
          <a:ext cx="6575425" cy="3905250"/>
        </p:xfrm>
        <a:graphic>
          <a:graphicData uri="http://schemas.openxmlformats.org/presentationml/2006/ole">
            <mc:AlternateContent xmlns:mc="http://schemas.openxmlformats.org/markup-compatibility/2006">
              <mc:Choice xmlns:v="urn:schemas-microsoft-com:vml" Requires="v">
                <p:oleObj spid="_x0000_s3091" name="مستند" r:id="rId3" imgW="6574885" imgH="3904891" progId="Word.Document.12">
                  <p:embed/>
                </p:oleObj>
              </mc:Choice>
              <mc:Fallback>
                <p:oleObj name="مستند" r:id="rId3" imgW="6574885" imgH="3904891" progId="Word.Document.12">
                  <p:embed/>
                  <p:pic>
                    <p:nvPicPr>
                      <p:cNvPr id="0" name=""/>
                      <p:cNvPicPr/>
                      <p:nvPr/>
                    </p:nvPicPr>
                    <p:blipFill>
                      <a:blip r:embed="rId4"/>
                      <a:stretch>
                        <a:fillRect/>
                      </a:stretch>
                    </p:blipFill>
                    <p:spPr>
                      <a:xfrm>
                        <a:off x="1403648" y="764704"/>
                        <a:ext cx="6575425" cy="3905250"/>
                      </a:xfrm>
                      <a:prstGeom prst="rect">
                        <a:avLst/>
                      </a:prstGeom>
                    </p:spPr>
                  </p:pic>
                </p:oleObj>
              </mc:Fallback>
            </mc:AlternateContent>
          </a:graphicData>
        </a:graphic>
      </p:graphicFrame>
    </p:spTree>
    <p:extLst>
      <p:ext uri="{BB962C8B-B14F-4D97-AF65-F5344CB8AC3E}">
        <p14:creationId xmlns:p14="http://schemas.microsoft.com/office/powerpoint/2010/main" val="283559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990600" y="116632"/>
            <a:ext cx="7162800" cy="1152128"/>
          </a:xfrm>
          <a:prstGeom prst="rect">
            <a:avLst/>
          </a:prstGeom>
          <a:solidFill>
            <a:srgbClr val="FFFF00"/>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793750" rtl="0" fontAlgn="base">
              <a:spcBef>
                <a:spcPct val="0"/>
              </a:spcBef>
              <a:spcAft>
                <a:spcPct val="0"/>
              </a:spcAft>
              <a:defRPr sz="3800">
                <a:solidFill>
                  <a:schemeClr val="tx2"/>
                </a:solidFill>
                <a:latin typeface="+mj-lt"/>
                <a:ea typeface="+mj-ea"/>
                <a:cs typeface="+mj-cs"/>
              </a:defRPr>
            </a:lvl1pPr>
            <a:lvl2pPr algn="ctr" defTabSz="793750" rtl="0" fontAlgn="base">
              <a:spcBef>
                <a:spcPct val="0"/>
              </a:spcBef>
              <a:spcAft>
                <a:spcPct val="0"/>
              </a:spcAft>
              <a:defRPr sz="3800">
                <a:solidFill>
                  <a:schemeClr val="tx2"/>
                </a:solidFill>
                <a:latin typeface="Times New Roman" pitchFamily="26" charset="0"/>
                <a:cs typeface="Times New Roman" pitchFamily="26" charset="0"/>
              </a:defRPr>
            </a:lvl2pPr>
            <a:lvl3pPr algn="ctr" defTabSz="793750" rtl="0" fontAlgn="base">
              <a:spcBef>
                <a:spcPct val="0"/>
              </a:spcBef>
              <a:spcAft>
                <a:spcPct val="0"/>
              </a:spcAft>
              <a:defRPr sz="3800">
                <a:solidFill>
                  <a:schemeClr val="tx2"/>
                </a:solidFill>
                <a:latin typeface="Times New Roman" pitchFamily="26" charset="0"/>
                <a:cs typeface="Times New Roman" pitchFamily="26" charset="0"/>
              </a:defRPr>
            </a:lvl3pPr>
            <a:lvl4pPr algn="ctr" defTabSz="793750" rtl="0" fontAlgn="base">
              <a:spcBef>
                <a:spcPct val="0"/>
              </a:spcBef>
              <a:spcAft>
                <a:spcPct val="0"/>
              </a:spcAft>
              <a:defRPr sz="3800">
                <a:solidFill>
                  <a:schemeClr val="tx2"/>
                </a:solidFill>
                <a:latin typeface="Times New Roman" pitchFamily="26" charset="0"/>
                <a:cs typeface="Times New Roman" pitchFamily="26" charset="0"/>
              </a:defRPr>
            </a:lvl4pPr>
            <a:lvl5pPr algn="ctr" defTabSz="793750" rtl="0" fontAlgn="base">
              <a:spcBef>
                <a:spcPct val="0"/>
              </a:spcBef>
              <a:spcAft>
                <a:spcPct val="0"/>
              </a:spcAft>
              <a:defRPr sz="3800">
                <a:solidFill>
                  <a:schemeClr val="tx2"/>
                </a:solidFill>
                <a:latin typeface="Times New Roman" pitchFamily="26" charset="0"/>
                <a:cs typeface="Times New Roman" pitchFamily="26" charset="0"/>
              </a:defRPr>
            </a:lvl5pPr>
            <a:lvl6pPr marL="457200" algn="ctr" defTabSz="793750" rtl="0" fontAlgn="base">
              <a:spcBef>
                <a:spcPct val="0"/>
              </a:spcBef>
              <a:spcAft>
                <a:spcPct val="0"/>
              </a:spcAft>
              <a:defRPr sz="3800">
                <a:solidFill>
                  <a:schemeClr val="tx2"/>
                </a:solidFill>
                <a:latin typeface="Times New Roman" pitchFamily="26" charset="0"/>
                <a:cs typeface="Times New Roman" pitchFamily="26" charset="0"/>
              </a:defRPr>
            </a:lvl6pPr>
            <a:lvl7pPr marL="914400" algn="ctr" defTabSz="793750" rtl="0" fontAlgn="base">
              <a:spcBef>
                <a:spcPct val="0"/>
              </a:spcBef>
              <a:spcAft>
                <a:spcPct val="0"/>
              </a:spcAft>
              <a:defRPr sz="3800">
                <a:solidFill>
                  <a:schemeClr val="tx2"/>
                </a:solidFill>
                <a:latin typeface="Times New Roman" pitchFamily="26" charset="0"/>
                <a:cs typeface="Times New Roman" pitchFamily="26" charset="0"/>
              </a:defRPr>
            </a:lvl7pPr>
            <a:lvl8pPr marL="1371600" algn="ctr" defTabSz="793750" rtl="0" fontAlgn="base">
              <a:spcBef>
                <a:spcPct val="0"/>
              </a:spcBef>
              <a:spcAft>
                <a:spcPct val="0"/>
              </a:spcAft>
              <a:defRPr sz="3800">
                <a:solidFill>
                  <a:schemeClr val="tx2"/>
                </a:solidFill>
                <a:latin typeface="Times New Roman" pitchFamily="26" charset="0"/>
                <a:cs typeface="Times New Roman" pitchFamily="26" charset="0"/>
              </a:defRPr>
            </a:lvl8pPr>
            <a:lvl9pPr marL="1828800" algn="ctr" defTabSz="793750" rtl="0" fontAlgn="base">
              <a:spcBef>
                <a:spcPct val="0"/>
              </a:spcBef>
              <a:spcAft>
                <a:spcPct val="0"/>
              </a:spcAft>
              <a:defRPr sz="3800">
                <a:solidFill>
                  <a:schemeClr val="tx2"/>
                </a:solidFill>
                <a:latin typeface="Times New Roman" pitchFamily="26" charset="0"/>
                <a:cs typeface="Times New Roman" pitchFamily="26" charset="0"/>
              </a:defRPr>
            </a:lvl9pPr>
          </a:lstStyle>
          <a:p>
            <a:r>
              <a:rPr lang="ar-SA" sz="3600" b="1" dirty="0">
                <a:solidFill>
                  <a:schemeClr val="accent2"/>
                </a:solidFill>
                <a:cs typeface="Times New Roman (Arabic)" charset="-78"/>
              </a:rPr>
              <a:t>طرق ادخال السم للجسم</a:t>
            </a:r>
            <a:endParaRPr lang="en-US" sz="3600" b="1" dirty="0">
              <a:solidFill>
                <a:schemeClr val="accent2"/>
              </a:solidFill>
              <a:cs typeface="Times New Roman (Arabic)" charset="-78"/>
            </a:endParaRPr>
          </a:p>
        </p:txBody>
      </p:sp>
      <p:pic>
        <p:nvPicPr>
          <p:cNvPr id="3" name="Picture 2" descr="IMG0314410101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40871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66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16832"/>
            <a:ext cx="8136904" cy="1446550"/>
          </a:xfrm>
          <a:prstGeom prst="rect">
            <a:avLst/>
          </a:prstGeom>
        </p:spPr>
        <p:txBody>
          <a:bodyPr wrap="square">
            <a:spAutoFit/>
          </a:bodyPr>
          <a:lstStyle/>
          <a:p>
            <a:pPr algn="ctr"/>
            <a:r>
              <a:rPr lang="ar-IQ" sz="8800" b="1" dirty="0" smtClean="0">
                <a:solidFill>
                  <a:srgbClr val="FF0000"/>
                </a:solidFill>
                <a:latin typeface="Times New Roman" pitchFamily="18" charset="0"/>
                <a:cs typeface="Times New Roman" pitchFamily="18" charset="0"/>
              </a:rPr>
              <a:t>تأثيرات المخدرات</a:t>
            </a:r>
          </a:p>
        </p:txBody>
      </p:sp>
    </p:spTree>
    <p:extLst>
      <p:ext uri="{BB962C8B-B14F-4D97-AF65-F5344CB8AC3E}">
        <p14:creationId xmlns:p14="http://schemas.microsoft.com/office/powerpoint/2010/main" val="3106052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2948" y="260648"/>
            <a:ext cx="5071539" cy="461665"/>
          </a:xfrm>
          <a:prstGeom prst="rect">
            <a:avLst/>
          </a:prstGeom>
        </p:spPr>
        <p:txBody>
          <a:bodyPr wrap="square">
            <a:spAutoFit/>
          </a:bodyPr>
          <a:lstStyle/>
          <a:p>
            <a:pPr algn="r"/>
            <a:r>
              <a:rPr lang="ar-IQ" sz="2400" b="1" u="sng" dirty="0" smtClean="0">
                <a:solidFill>
                  <a:srgbClr val="C00000"/>
                </a:solidFill>
              </a:rPr>
              <a:t>1) القلب </a:t>
            </a:r>
            <a:r>
              <a:rPr lang="ar-IQ" sz="2400" b="1" u="sng" dirty="0">
                <a:solidFill>
                  <a:srgbClr val="C00000"/>
                </a:solidFill>
              </a:rPr>
              <a:t>والجهاز الدوري </a:t>
            </a:r>
            <a:r>
              <a:rPr lang="ar-IQ" sz="2400" b="1" u="sng" dirty="0" smtClean="0">
                <a:solidFill>
                  <a:srgbClr val="C00000"/>
                </a:solidFill>
              </a:rPr>
              <a:t>الدموي</a:t>
            </a:r>
            <a:r>
              <a:rPr lang="ar-IQ" sz="2400" u="sng" dirty="0" smtClean="0">
                <a:solidFill>
                  <a:srgbClr val="C00000"/>
                </a:solidFill>
              </a:rPr>
              <a:t>:-</a:t>
            </a:r>
            <a:endParaRPr lang="en-US" sz="2400" u="sng" dirty="0">
              <a:solidFill>
                <a:srgbClr val="C00000"/>
              </a:solidFill>
            </a:endParaRPr>
          </a:p>
        </p:txBody>
      </p:sp>
      <p:sp>
        <p:nvSpPr>
          <p:cNvPr id="3" name="Rectangle 2"/>
          <p:cNvSpPr/>
          <p:nvPr/>
        </p:nvSpPr>
        <p:spPr>
          <a:xfrm>
            <a:off x="539552" y="812794"/>
            <a:ext cx="8352928" cy="1938992"/>
          </a:xfrm>
          <a:prstGeom prst="rect">
            <a:avLst/>
          </a:prstGeom>
        </p:spPr>
        <p:txBody>
          <a:bodyPr wrap="square">
            <a:spAutoFit/>
          </a:bodyPr>
          <a:lstStyle/>
          <a:p>
            <a:pPr algn="r"/>
            <a:r>
              <a:rPr lang="ar-IQ" sz="2400" b="1" dirty="0">
                <a:solidFill>
                  <a:srgbClr val="7030A0"/>
                </a:solidFill>
              </a:rPr>
              <a:t>ومساحة أجزاء هذا الجهاز واسعة جدا إذا ما وضعنا الشرايين والأوردة والشعيرات الدموية في الحسبان. وهذه المساحة ومعها القلب كلها معرضة لطيف واسع من المضار. تترواح المضار على القلب بين المعاناة من اختلاجات بسيطة في النبض وحتى الموت. بينهما قد تعاني صمامات القلب من التلف أو الالتهابات البكتيرية والفيروسية وقد </a:t>
            </a:r>
            <a:r>
              <a:rPr lang="ar-IQ" sz="2400" b="1" dirty="0" smtClean="0">
                <a:solidFill>
                  <a:srgbClr val="7030A0"/>
                </a:solidFill>
              </a:rPr>
              <a:t>يعاني القلب </a:t>
            </a:r>
            <a:r>
              <a:rPr lang="ar-IQ" sz="2400" b="1" dirty="0">
                <a:solidFill>
                  <a:srgbClr val="7030A0"/>
                </a:solidFill>
              </a:rPr>
              <a:t>من الفشل على المدى البعيد</a:t>
            </a:r>
            <a:r>
              <a:rPr lang="ar-IQ" dirty="0"/>
              <a:t>.</a:t>
            </a:r>
            <a:endParaRPr lang="en-US" dirty="0"/>
          </a:p>
        </p:txBody>
      </p:sp>
      <p:sp>
        <p:nvSpPr>
          <p:cNvPr id="4" name="Rectangle 3"/>
          <p:cNvSpPr/>
          <p:nvPr/>
        </p:nvSpPr>
        <p:spPr>
          <a:xfrm>
            <a:off x="1187624" y="3717032"/>
            <a:ext cx="7344816" cy="2677656"/>
          </a:xfrm>
          <a:prstGeom prst="rect">
            <a:avLst/>
          </a:prstGeom>
        </p:spPr>
        <p:txBody>
          <a:bodyPr wrap="square">
            <a:spAutoFit/>
          </a:bodyPr>
          <a:lstStyle/>
          <a:p>
            <a:pPr algn="r"/>
            <a:r>
              <a:rPr lang="ar-IQ" sz="2400" b="1" u="sng" dirty="0" smtClean="0">
                <a:solidFill>
                  <a:srgbClr val="0070C0"/>
                </a:solidFill>
              </a:rPr>
              <a:t>2</a:t>
            </a:r>
            <a:r>
              <a:rPr lang="ar-IQ" sz="2400" b="1" u="sng" dirty="0">
                <a:solidFill>
                  <a:srgbClr val="0070C0"/>
                </a:solidFill>
              </a:rPr>
              <a:t>) الجهاز التنفسي:</a:t>
            </a:r>
            <a:r>
              <a:rPr lang="ar-IQ" b="1" dirty="0">
                <a:solidFill>
                  <a:srgbClr val="0070C0"/>
                </a:solidFill>
              </a:rPr>
              <a:t> </a:t>
            </a:r>
            <a:r>
              <a:rPr lang="ar-IQ" b="1" dirty="0" smtClean="0">
                <a:solidFill>
                  <a:srgbClr val="0070C0"/>
                </a:solidFill>
              </a:rPr>
              <a:t>-</a:t>
            </a:r>
          </a:p>
          <a:p>
            <a:pPr algn="r"/>
            <a:r>
              <a:rPr lang="ar-IQ" b="1" dirty="0" smtClean="0">
                <a:solidFill>
                  <a:srgbClr val="FF0000"/>
                </a:solidFill>
              </a:rPr>
              <a:t>لا </a:t>
            </a:r>
            <a:r>
              <a:rPr lang="ar-IQ" b="1" dirty="0">
                <a:solidFill>
                  <a:srgbClr val="FF0000"/>
                </a:solidFill>
              </a:rPr>
              <a:t>أحد يشك في علاقة التدخين بالانسدادات المزمنة لمجرى التنفس وانتفاخ الرئة والسرطان. فشل وظيفة الجهاز التنفسي </a:t>
            </a:r>
            <a:r>
              <a:rPr lang="ar-IQ" b="1" dirty="0" smtClean="0">
                <a:solidFill>
                  <a:srgbClr val="FF0000"/>
                </a:solidFill>
              </a:rPr>
              <a:t>وبالتالي </a:t>
            </a:r>
            <a:r>
              <a:rPr lang="ar-IQ" b="1" dirty="0">
                <a:solidFill>
                  <a:srgbClr val="FF0000"/>
                </a:solidFill>
              </a:rPr>
              <a:t>الوفاة </a:t>
            </a:r>
            <a:r>
              <a:rPr lang="ar-IQ" b="1" dirty="0" smtClean="0">
                <a:solidFill>
                  <a:srgbClr val="FF0000"/>
                </a:solidFill>
              </a:rPr>
              <a:t>مرتبطة </a:t>
            </a:r>
            <a:r>
              <a:rPr lang="ar-IQ" b="1" dirty="0">
                <a:solidFill>
                  <a:srgbClr val="FF0000"/>
                </a:solidFill>
              </a:rPr>
              <a:t>ببعض أنواع المخدرات وخاصة المثبطات مثل الأفيونات والخمر والكوكايين. كما أن استنشاق المواد الطيارة أيضا يؤدي إلى فشل حاد في التنفس سواء عن طريق ملئ فراغ الرئتين كله </a:t>
            </a:r>
            <a:r>
              <a:rPr lang="ar-IQ" b="1" dirty="0" smtClean="0">
                <a:solidFill>
                  <a:srgbClr val="FF0000"/>
                </a:solidFill>
              </a:rPr>
              <a:t>بالمواد السامة مما يعيق التنفس كما هو الحاصل في الموت المفاجئ أثناء الأستنشاق</a:t>
            </a:r>
            <a:r>
              <a:rPr lang="en-US" b="1" dirty="0" smtClean="0">
                <a:solidFill>
                  <a:srgbClr val="FF0000"/>
                </a:solidFill>
              </a:rPr>
              <a:t>(Sudden </a:t>
            </a:r>
            <a:r>
              <a:rPr lang="en-US" b="1" dirty="0">
                <a:solidFill>
                  <a:srgbClr val="FF0000"/>
                </a:solidFill>
              </a:rPr>
              <a:t>Sniffing Death</a:t>
            </a:r>
            <a:r>
              <a:rPr lang="en-US" b="1" dirty="0" smtClean="0">
                <a:solidFill>
                  <a:srgbClr val="FF0000"/>
                </a:solidFill>
              </a:rPr>
              <a:t>)</a:t>
            </a:r>
            <a:r>
              <a:rPr lang="en-US" dirty="0">
                <a:solidFill>
                  <a:schemeClr val="accent6"/>
                </a:solidFill>
              </a:rPr>
              <a:t/>
            </a:r>
            <a:br>
              <a:rPr lang="en-US" dirty="0">
                <a:solidFill>
                  <a:schemeClr val="accent6"/>
                </a:solidFill>
              </a:rPr>
            </a:br>
            <a:endParaRPr lang="en-US" dirty="0">
              <a:solidFill>
                <a:schemeClr val="accent6"/>
              </a:solidFill>
            </a:endParaRPr>
          </a:p>
        </p:txBody>
      </p:sp>
    </p:spTree>
    <p:extLst>
      <p:ext uri="{BB962C8B-B14F-4D97-AF65-F5344CB8AC3E}">
        <p14:creationId xmlns:p14="http://schemas.microsoft.com/office/powerpoint/2010/main" val="7711883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764704"/>
            <a:ext cx="8352928" cy="3108543"/>
          </a:xfrm>
          <a:prstGeom prst="rect">
            <a:avLst/>
          </a:prstGeom>
        </p:spPr>
        <p:txBody>
          <a:bodyPr wrap="square">
            <a:spAutoFit/>
          </a:bodyPr>
          <a:lstStyle/>
          <a:p>
            <a:pPr algn="r"/>
            <a:r>
              <a:rPr lang="ar-IQ" sz="2800" b="1" u="sng" dirty="0">
                <a:solidFill>
                  <a:srgbClr val="7030A0"/>
                </a:solidFill>
              </a:rPr>
              <a:t>3) السرطان:</a:t>
            </a:r>
            <a:r>
              <a:rPr lang="ar-IQ" sz="2800" b="1" dirty="0">
                <a:solidFill>
                  <a:srgbClr val="7030A0"/>
                </a:solidFill>
              </a:rPr>
              <a:t> -</a:t>
            </a:r>
          </a:p>
          <a:p>
            <a:pPr algn="r"/>
            <a:r>
              <a:rPr lang="ar-IQ" sz="2800" b="1" dirty="0">
                <a:solidFill>
                  <a:srgbClr val="FF0000"/>
                </a:solidFill>
              </a:rPr>
              <a:t>توجد علاقة شائكة وقوية بين المخدرات والسرطان. المواد المذكورة </a:t>
            </a:r>
            <a:r>
              <a:rPr lang="ar-IQ" sz="2800" b="1" dirty="0" smtClean="0">
                <a:solidFill>
                  <a:srgbClr val="FF0000"/>
                </a:solidFill>
              </a:rPr>
              <a:t>سابقا </a:t>
            </a:r>
            <a:r>
              <a:rPr lang="ar-IQ" sz="2800" b="1" dirty="0">
                <a:solidFill>
                  <a:srgbClr val="FF0000"/>
                </a:solidFill>
              </a:rPr>
              <a:t>ليست هي الوحيدة المرتبطة بالسرطان لكنها الأشرس والأشهر في علاقة الادمان بالسرطان. تأثير المخدرات والخمور على خلايا الجسم شامل وشنيع ولا يستغرب أن يكون أحد هذه التأثيرات هو سرطنة الخلايا الطبيعية وجعلها تتصرف خارج نطاق وظيفتها الفسيولوجية الطبيعية لتقوم بالتكاثر والانقسام الغير طبيعي.</a:t>
            </a:r>
            <a:endParaRPr lang="en-US" sz="2800" b="1" dirty="0">
              <a:solidFill>
                <a:srgbClr val="FF0000"/>
              </a:solidFill>
            </a:endParaRPr>
          </a:p>
        </p:txBody>
      </p:sp>
    </p:spTree>
    <p:extLst>
      <p:ext uri="{BB962C8B-B14F-4D97-AF65-F5344CB8AC3E}">
        <p14:creationId xmlns:p14="http://schemas.microsoft.com/office/powerpoint/2010/main" val="3309739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136904" cy="4401205"/>
          </a:xfrm>
          <a:prstGeom prst="rect">
            <a:avLst/>
          </a:prstGeom>
        </p:spPr>
        <p:txBody>
          <a:bodyPr wrap="square">
            <a:spAutoFit/>
          </a:bodyPr>
          <a:lstStyle/>
          <a:p>
            <a:pPr algn="r"/>
            <a:r>
              <a:rPr lang="ar-IQ" sz="2800" b="1" u="sng" dirty="0" smtClean="0">
                <a:solidFill>
                  <a:srgbClr val="00B0F0"/>
                </a:solidFill>
              </a:rPr>
              <a:t>4) </a:t>
            </a:r>
            <a:r>
              <a:rPr lang="ar-IQ" sz="2800" b="1" u="sng" dirty="0">
                <a:solidFill>
                  <a:srgbClr val="00B0F0"/>
                </a:solidFill>
              </a:rPr>
              <a:t>الأمراض المعدية:</a:t>
            </a:r>
            <a:r>
              <a:rPr lang="ar-IQ" sz="2800" b="1" u="sng" dirty="0">
                <a:solidFill>
                  <a:srgbClr val="002060"/>
                </a:solidFill>
              </a:rPr>
              <a:t> </a:t>
            </a:r>
            <a:r>
              <a:rPr lang="ar-IQ" sz="2800" b="1" u="sng" dirty="0">
                <a:solidFill>
                  <a:srgbClr val="00B0F0"/>
                </a:solidFill>
              </a:rPr>
              <a:t>-</a:t>
            </a:r>
          </a:p>
          <a:p>
            <a:pPr algn="r"/>
            <a:r>
              <a:rPr lang="ar-IQ" sz="2800" b="1" dirty="0">
                <a:solidFill>
                  <a:srgbClr val="002060"/>
                </a:solidFill>
              </a:rPr>
              <a:t>لا أحد يجهل علاقة الأيدز والتهابات الكبد الفيروسية بحقن المخدرات وريديا أو عضليا. لكن ما لا يعرفه الكثيرون أن الأيدز والتهاب الكبد قد ينتقل للمدمن حتى لو كان لا يحقن المخدرات وذلك بالطرق التالية:</a:t>
            </a:r>
            <a:br>
              <a:rPr lang="ar-IQ" sz="2800" b="1" dirty="0">
                <a:solidFill>
                  <a:srgbClr val="002060"/>
                </a:solidFill>
              </a:rPr>
            </a:br>
            <a:r>
              <a:rPr lang="ar-IQ" sz="2800" b="1" dirty="0">
                <a:solidFill>
                  <a:srgbClr val="002060"/>
                </a:solidFill>
              </a:rPr>
              <a:t/>
            </a:r>
            <a:br>
              <a:rPr lang="ar-IQ" sz="2800" b="1" dirty="0">
                <a:solidFill>
                  <a:srgbClr val="002060"/>
                </a:solidFill>
              </a:rPr>
            </a:br>
            <a:r>
              <a:rPr lang="ar-IQ" sz="2800" b="1" dirty="0">
                <a:solidFill>
                  <a:srgbClr val="002060"/>
                </a:solidFill>
              </a:rPr>
              <a:t>أ. تلوث البودرة بالدم: نتيجة اشتراك المدمنين فيها. </a:t>
            </a:r>
          </a:p>
          <a:p>
            <a:pPr algn="r"/>
            <a:r>
              <a:rPr lang="ar-IQ" sz="2800" b="1" dirty="0">
                <a:solidFill>
                  <a:srgbClr val="002060"/>
                </a:solidFill>
              </a:rPr>
              <a:t>ب. تعرضه للجروح نتيجة العنف والحوادث التي تسببها المخدرات وبالأضافة الى طرق أخرى..</a:t>
            </a:r>
            <a:br>
              <a:rPr lang="ar-IQ" sz="2800" b="1" dirty="0">
                <a:solidFill>
                  <a:srgbClr val="002060"/>
                </a:solidFill>
              </a:rPr>
            </a:br>
            <a:r>
              <a:rPr lang="ar-IQ" sz="2800" b="1" dirty="0">
                <a:solidFill>
                  <a:srgbClr val="002060"/>
                </a:solidFill>
              </a:rPr>
              <a:t>هناك أمراض معدية تسببها المخدرات بطريقة غير مباشرة نتيجة إضعافها للمناعة مثل السل.</a:t>
            </a:r>
            <a:endParaRPr lang="en-US" sz="2800" b="1" dirty="0">
              <a:solidFill>
                <a:srgbClr val="002060"/>
              </a:solidFill>
            </a:endParaRPr>
          </a:p>
        </p:txBody>
      </p:sp>
    </p:spTree>
    <p:extLst>
      <p:ext uri="{BB962C8B-B14F-4D97-AF65-F5344CB8AC3E}">
        <p14:creationId xmlns:p14="http://schemas.microsoft.com/office/powerpoint/2010/main" val="185292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96179"/>
            <a:ext cx="8226914" cy="1323439"/>
          </a:xfrm>
          <a:prstGeom prst="rect">
            <a:avLst/>
          </a:prstGeom>
        </p:spPr>
        <p:txBody>
          <a:bodyPr wrap="square">
            <a:spAutoFit/>
          </a:bodyPr>
          <a:lstStyle/>
          <a:p>
            <a:pPr algn="r"/>
            <a:r>
              <a:rPr lang="ar-IQ" sz="3600" b="1" u="sng" dirty="0">
                <a:solidFill>
                  <a:srgbClr val="7030A0"/>
                </a:solidFill>
                <a:latin typeface="Calibri" pitchFamily="34" charset="0"/>
              </a:rPr>
              <a:t>5</a:t>
            </a:r>
            <a:r>
              <a:rPr lang="ar-IQ" sz="4000" b="1" u="sng" dirty="0">
                <a:solidFill>
                  <a:srgbClr val="7030A0"/>
                </a:solidFill>
                <a:latin typeface="Calibri" pitchFamily="34" charset="0"/>
              </a:rPr>
              <a:t>) الدماغ والجهاز العصبي المركزي</a:t>
            </a:r>
            <a:r>
              <a:rPr lang="ar-IQ" sz="4000" b="1" u="sng" dirty="0" smtClean="0">
                <a:solidFill>
                  <a:srgbClr val="7030A0"/>
                </a:solidFill>
                <a:latin typeface="Calibri" pitchFamily="34" charset="0"/>
              </a:rPr>
              <a:t>:-</a:t>
            </a:r>
            <a:endParaRPr lang="en-US" sz="4000" b="1" dirty="0">
              <a:solidFill>
                <a:srgbClr val="7030A0"/>
              </a:solidFill>
              <a:latin typeface="Calibri" pitchFamily="34" charset="0"/>
            </a:endParaRPr>
          </a:p>
        </p:txBody>
      </p:sp>
      <p:sp>
        <p:nvSpPr>
          <p:cNvPr id="6" name="مستطيل 5"/>
          <p:cNvSpPr/>
          <p:nvPr/>
        </p:nvSpPr>
        <p:spPr>
          <a:xfrm>
            <a:off x="467544" y="2492896"/>
            <a:ext cx="7848872" cy="2339102"/>
          </a:xfrm>
          <a:prstGeom prst="rect">
            <a:avLst/>
          </a:prstGeom>
        </p:spPr>
        <p:txBody>
          <a:bodyPr wrap="square">
            <a:spAutoFit/>
          </a:bodyPr>
          <a:lstStyle/>
          <a:p>
            <a:pPr rtl="1"/>
            <a:r>
              <a:rPr lang="en-US" dirty="0"/>
              <a:t> </a:t>
            </a:r>
          </a:p>
          <a:p>
            <a:pPr algn="r" rtl="1"/>
            <a:r>
              <a:rPr lang="ar-IQ" sz="3200" b="1" dirty="0"/>
              <a:t>المخدرات تعرض المخ والحبل الشوكي للإصابة بأمراض مزمنة مسببة للإعاقة  التامة مثل التصلب العصبي المتعدد(</a:t>
            </a:r>
            <a:r>
              <a:rPr lang="en-US" sz="3200" b="1" dirty="0">
                <a:solidFill>
                  <a:srgbClr val="FF0000"/>
                </a:solidFill>
              </a:rPr>
              <a:t>Multiple Sclerosis</a:t>
            </a:r>
            <a:r>
              <a:rPr lang="ar-IQ" sz="3200" b="1" dirty="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4065929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30283_135664744060a3c9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90488"/>
            <a:ext cx="9144000" cy="6948488"/>
          </a:xfrm>
          <a:prstGeom prst="rect">
            <a:avLst/>
          </a:prstGeom>
          <a:noFill/>
        </p:spPr>
      </p:pic>
    </p:spTree>
    <p:extLst>
      <p:ext uri="{BB962C8B-B14F-4D97-AF65-F5344CB8AC3E}">
        <p14:creationId xmlns:p14="http://schemas.microsoft.com/office/powerpoint/2010/main" val="40648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404665"/>
            <a:ext cx="8496944" cy="3785652"/>
          </a:xfrm>
          <a:prstGeom prst="rect">
            <a:avLst/>
          </a:prstGeom>
        </p:spPr>
        <p:txBody>
          <a:bodyPr wrap="square">
            <a:spAutoFit/>
          </a:bodyPr>
          <a:lstStyle/>
          <a:p>
            <a:pPr algn="r"/>
            <a:r>
              <a:rPr lang="ar-IQ" sz="2800" b="1" u="sng" dirty="0">
                <a:solidFill>
                  <a:srgbClr val="FF0000"/>
                </a:solidFill>
              </a:rPr>
              <a:t>6</a:t>
            </a:r>
            <a:r>
              <a:rPr lang="ar-IQ" sz="4000" b="1" u="sng" dirty="0">
                <a:solidFill>
                  <a:srgbClr val="FF0000"/>
                </a:solidFill>
              </a:rPr>
              <a:t>) الكبد:</a:t>
            </a:r>
            <a:r>
              <a:rPr lang="ar-IQ" sz="4000" dirty="0">
                <a:solidFill>
                  <a:srgbClr val="FF0000"/>
                </a:solidFill>
              </a:rPr>
              <a:t> </a:t>
            </a:r>
            <a:r>
              <a:rPr lang="ar-IQ" sz="4000" dirty="0" smtClean="0">
                <a:solidFill>
                  <a:srgbClr val="FF0000"/>
                </a:solidFill>
              </a:rPr>
              <a:t>-</a:t>
            </a:r>
          </a:p>
          <a:p>
            <a:pPr algn="r"/>
            <a:r>
              <a:rPr lang="ar-IQ" sz="4000" b="1" dirty="0" smtClean="0">
                <a:solidFill>
                  <a:srgbClr val="FF0000"/>
                </a:solidFill>
                <a:latin typeface="Times New Roman" pitchFamily="18" charset="0"/>
                <a:cs typeface="Times New Roman" pitchFamily="18" charset="0"/>
              </a:rPr>
              <a:t>الاستعمال </a:t>
            </a:r>
            <a:r>
              <a:rPr lang="ar-IQ" sz="4000" b="1" dirty="0">
                <a:solidFill>
                  <a:srgbClr val="FF0000"/>
                </a:solidFill>
                <a:latin typeface="Times New Roman" pitchFamily="18" charset="0"/>
                <a:cs typeface="Times New Roman" pitchFamily="18" charset="0"/>
              </a:rPr>
              <a:t>المزمن والادمان على المواد المخدرة </a:t>
            </a:r>
            <a:r>
              <a:rPr lang="ar-IQ" sz="4000" b="1" dirty="0" smtClean="0">
                <a:solidFill>
                  <a:srgbClr val="FF0000"/>
                </a:solidFill>
                <a:latin typeface="Times New Roman" pitchFamily="18" charset="0"/>
                <a:cs typeface="Times New Roman" pitchFamily="18" charset="0"/>
              </a:rPr>
              <a:t>    والخمور </a:t>
            </a:r>
            <a:r>
              <a:rPr lang="ar-IQ" sz="4000" b="1" dirty="0">
                <a:solidFill>
                  <a:srgbClr val="FF0000"/>
                </a:solidFill>
                <a:latin typeface="Times New Roman" pitchFamily="18" charset="0"/>
                <a:cs typeface="Times New Roman" pitchFamily="18" charset="0"/>
              </a:rPr>
              <a:t>يلحق بالكبد الكثير من الدمار. </a:t>
            </a:r>
            <a:endParaRPr lang="ar-IQ" sz="4000" b="1" dirty="0" smtClean="0">
              <a:solidFill>
                <a:srgbClr val="FF0000"/>
              </a:solidFill>
              <a:latin typeface="Times New Roman" pitchFamily="18" charset="0"/>
              <a:cs typeface="Times New Roman" pitchFamily="18" charset="0"/>
            </a:endParaRPr>
          </a:p>
          <a:p>
            <a:pPr algn="r"/>
            <a:r>
              <a:rPr lang="ar-IQ" sz="4000" b="1" dirty="0">
                <a:solidFill>
                  <a:srgbClr val="FF0000"/>
                </a:solidFill>
                <a:latin typeface="Times New Roman" pitchFamily="18" charset="0"/>
                <a:cs typeface="Times New Roman" pitchFamily="18" charset="0"/>
              </a:rPr>
              <a:t> </a:t>
            </a:r>
            <a:r>
              <a:rPr lang="ar-IQ" sz="4000" b="1" dirty="0" smtClean="0">
                <a:solidFill>
                  <a:srgbClr val="FF0000"/>
                </a:solidFill>
                <a:latin typeface="Times New Roman" pitchFamily="18" charset="0"/>
                <a:cs typeface="Times New Roman" pitchFamily="18" charset="0"/>
              </a:rPr>
              <a:t>فالخمر </a:t>
            </a:r>
            <a:r>
              <a:rPr lang="ar-IQ" sz="4000" b="1" dirty="0">
                <a:solidFill>
                  <a:srgbClr val="FF0000"/>
                </a:solidFill>
                <a:latin typeface="Times New Roman" pitchFamily="18" charset="0"/>
                <a:cs typeface="Times New Roman" pitchFamily="18" charset="0"/>
              </a:rPr>
              <a:t>مثلا مرتبط بتليف </a:t>
            </a:r>
            <a:r>
              <a:rPr lang="ar-IQ" sz="4000" b="1" dirty="0" smtClean="0">
                <a:solidFill>
                  <a:srgbClr val="FF0000"/>
                </a:solidFill>
                <a:latin typeface="Times New Roman" pitchFamily="18" charset="0"/>
                <a:cs typeface="Times New Roman" pitchFamily="18" charset="0"/>
              </a:rPr>
              <a:t>الكبد و السرطان. </a:t>
            </a:r>
          </a:p>
          <a:p>
            <a:pPr algn="r"/>
            <a:r>
              <a:rPr lang="ar-IQ" sz="4000" b="1" dirty="0" smtClean="0">
                <a:solidFill>
                  <a:srgbClr val="FF0000"/>
                </a:solidFill>
                <a:latin typeface="Times New Roman" pitchFamily="18" charset="0"/>
                <a:cs typeface="Times New Roman" pitchFamily="18" charset="0"/>
              </a:rPr>
              <a:t>استعمال </a:t>
            </a:r>
            <a:r>
              <a:rPr lang="ar-IQ" sz="4000" b="1" dirty="0">
                <a:solidFill>
                  <a:srgbClr val="FF0000"/>
                </a:solidFill>
                <a:latin typeface="Times New Roman" pitchFamily="18" charset="0"/>
                <a:cs typeface="Times New Roman" pitchFamily="18" charset="0"/>
              </a:rPr>
              <a:t>الهيروين وخاصة بالحقن كذلك مرتبط بالالتهابات الكبدية </a:t>
            </a:r>
            <a:r>
              <a:rPr lang="ar-IQ" sz="4000" b="1" dirty="0" smtClean="0">
                <a:solidFill>
                  <a:srgbClr val="FF0000"/>
                </a:solidFill>
                <a:latin typeface="Times New Roman" pitchFamily="18" charset="0"/>
                <a:cs typeface="Times New Roman" pitchFamily="18" charset="0"/>
              </a:rPr>
              <a:t>الفيروسية</a:t>
            </a:r>
            <a:r>
              <a:rPr lang="ar-IQ" sz="4000" b="1" dirty="0">
                <a:solidFill>
                  <a:srgbClr val="FF0000"/>
                </a:solidFill>
                <a:latin typeface="Times New Roman" pitchFamily="18" charset="0"/>
                <a:cs typeface="Times New Roman" pitchFamily="18" charset="0"/>
              </a:rPr>
              <a:t>.</a:t>
            </a:r>
            <a:r>
              <a:rPr lang="ar-IQ" sz="2800" b="1" dirty="0">
                <a:latin typeface="Times New Roman" pitchFamily="18" charset="0"/>
                <a:cs typeface="Times New Roman" pitchFamily="18" charset="0"/>
              </a:rPr>
              <a:t> </a:t>
            </a:r>
            <a:endParaRPr lang="ar-IQ"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356711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8424936" cy="3539430"/>
          </a:xfrm>
          <a:prstGeom prst="rect">
            <a:avLst/>
          </a:prstGeom>
        </p:spPr>
        <p:txBody>
          <a:bodyPr wrap="square">
            <a:spAutoFit/>
          </a:bodyPr>
          <a:lstStyle/>
          <a:p>
            <a:pPr algn="r"/>
            <a:r>
              <a:rPr lang="en-US" sz="3200" b="1" u="sng" dirty="0" smtClean="0">
                <a:solidFill>
                  <a:srgbClr val="FF0000"/>
                </a:solidFill>
              </a:rPr>
              <a:t>-</a:t>
            </a:r>
            <a:r>
              <a:rPr lang="ar-IQ" sz="3200" b="1" u="sng" dirty="0" smtClean="0">
                <a:solidFill>
                  <a:srgbClr val="FF0000"/>
                </a:solidFill>
              </a:rPr>
              <a:t>7</a:t>
            </a:r>
            <a:r>
              <a:rPr lang="ar-IQ" sz="3200" b="1" u="sng" dirty="0">
                <a:solidFill>
                  <a:srgbClr val="FF0000"/>
                </a:solidFill>
              </a:rPr>
              <a:t>) الجهاز الهضمي</a:t>
            </a:r>
            <a:r>
              <a:rPr lang="ar-IQ" sz="3200" b="1" u="sng" dirty="0" smtClean="0">
                <a:solidFill>
                  <a:srgbClr val="FF0000"/>
                </a:solidFill>
              </a:rPr>
              <a:t>:</a:t>
            </a:r>
          </a:p>
          <a:p>
            <a:pPr algn="r"/>
            <a:r>
              <a:rPr lang="ar-IQ" sz="3200" b="1" dirty="0" smtClean="0">
                <a:solidFill>
                  <a:srgbClr val="7030A0"/>
                </a:solidFill>
              </a:rPr>
              <a:t>ربما </a:t>
            </a:r>
            <a:r>
              <a:rPr lang="ar-IQ" sz="3200" b="1" dirty="0">
                <a:solidFill>
                  <a:srgbClr val="7030A0"/>
                </a:solidFill>
              </a:rPr>
              <a:t>يكون الغثيان والقيء المتكرر هو أخف الأضرار على الجهاز </a:t>
            </a:r>
            <a:r>
              <a:rPr lang="ar-IQ" sz="3200" b="1" dirty="0" smtClean="0">
                <a:solidFill>
                  <a:srgbClr val="7030A0"/>
                </a:solidFill>
              </a:rPr>
              <a:t>الهضمين، </a:t>
            </a:r>
            <a:r>
              <a:rPr lang="ar-IQ" sz="3200" b="1" dirty="0">
                <a:solidFill>
                  <a:srgbClr val="7030A0"/>
                </a:solidFill>
              </a:rPr>
              <a:t>لكن الأمر لا يتوقف عند هذا الحد. فآلام البطن المبرحة وخطورة الاصابة بالنزيف في الجهاز الهضمي كبيرة لمستخدمي الكوكايين ومعاقري الخمر أيضا. سوء الهضم والتغذية نتيجة تلف المعدة والأمعاء والكبد بسبب الخمر هو واحد من النتائج المدمرة للمخدرات.</a:t>
            </a:r>
            <a:endParaRPr lang="en-US" sz="3200" b="1" dirty="0">
              <a:solidFill>
                <a:srgbClr val="7030A0"/>
              </a:solidFill>
            </a:endParaRPr>
          </a:p>
        </p:txBody>
      </p:sp>
    </p:spTree>
    <p:extLst>
      <p:ext uri="{BB962C8B-B14F-4D97-AF65-F5344CB8AC3E}">
        <p14:creationId xmlns:p14="http://schemas.microsoft.com/office/powerpoint/2010/main" val="4038700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4524315"/>
          </a:xfrm>
          <a:prstGeom prst="rect">
            <a:avLst/>
          </a:prstGeom>
        </p:spPr>
        <p:txBody>
          <a:bodyPr wrap="square">
            <a:spAutoFit/>
          </a:bodyPr>
          <a:lstStyle/>
          <a:p>
            <a:pPr algn="r"/>
            <a:r>
              <a:rPr lang="ar-IQ" sz="2800" b="1" u="sng" dirty="0">
                <a:solidFill>
                  <a:srgbClr val="FF0000"/>
                </a:solidFill>
              </a:rPr>
              <a:t>8) الكلى</a:t>
            </a:r>
            <a:r>
              <a:rPr lang="ar-IQ" sz="2800" b="1" u="sng" dirty="0" smtClean="0">
                <a:solidFill>
                  <a:srgbClr val="FF0000"/>
                </a:solidFill>
              </a:rPr>
              <a:t>:</a:t>
            </a:r>
            <a:endParaRPr lang="en-US" sz="2800" b="1" u="sng" dirty="0" smtClean="0">
              <a:solidFill>
                <a:srgbClr val="FF0000"/>
              </a:solidFill>
            </a:endParaRPr>
          </a:p>
          <a:p>
            <a:pPr algn="r"/>
            <a:r>
              <a:rPr lang="ar-IQ" sz="3200" b="1" dirty="0">
                <a:solidFill>
                  <a:srgbClr val="002060"/>
                </a:solidFill>
              </a:rPr>
              <a:t> الدمار الذي يلحق بالكلى نتيجة استعمال المخدرات يأتي بشكل مباشر أو غير مباشر. فاستعمال الهيروين مثلا قد يؤدي لإغلاق الشرايين الصغيرة في الكلى نتيجة وجود مواد في الهيروين لا تذوب بسهولة أثناء التحضير وقبل حقنها وريديا. التغيرات التي تحدث في الجسم مثل تلف العضلات المخططة والتغير الكبير في درجة الحرارة لدى المدمن بالإضافة للأسباب المناعية التي تطرأ على جسمه تؤدي لاعتلال وظائف الكلى مسببة القصور الكلوي أحيانا.</a:t>
            </a:r>
            <a:endParaRPr lang="en-US" sz="3200" b="1" dirty="0">
              <a:solidFill>
                <a:srgbClr val="002060"/>
              </a:solidFill>
            </a:endParaRPr>
          </a:p>
        </p:txBody>
      </p:sp>
    </p:spTree>
    <p:extLst>
      <p:ext uri="{BB962C8B-B14F-4D97-AF65-F5344CB8AC3E}">
        <p14:creationId xmlns:p14="http://schemas.microsoft.com/office/powerpoint/2010/main" val="1963498980"/>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1"/>
            <a:ext cx="8640960" cy="4401205"/>
          </a:xfrm>
          <a:prstGeom prst="rect">
            <a:avLst/>
          </a:prstGeom>
        </p:spPr>
        <p:txBody>
          <a:bodyPr wrap="square">
            <a:spAutoFit/>
          </a:bodyPr>
          <a:lstStyle/>
          <a:p>
            <a:pPr algn="r"/>
            <a:r>
              <a:rPr lang="ar-IQ" sz="3200" b="1" u="sng" dirty="0" smtClean="0">
                <a:solidFill>
                  <a:srgbClr val="FF0000"/>
                </a:solidFill>
              </a:rPr>
              <a:t>9</a:t>
            </a:r>
            <a:r>
              <a:rPr lang="ar-IQ" sz="4000" b="1" u="sng" dirty="0">
                <a:solidFill>
                  <a:srgbClr val="FF0000"/>
                </a:solidFill>
              </a:rPr>
              <a:t>) الجلد:</a:t>
            </a:r>
            <a:r>
              <a:rPr lang="ar-IQ" sz="4000" dirty="0">
                <a:solidFill>
                  <a:srgbClr val="7030A0"/>
                </a:solidFill>
              </a:rPr>
              <a:t> </a:t>
            </a:r>
            <a:endParaRPr lang="en-US" sz="4000" dirty="0" smtClean="0">
              <a:solidFill>
                <a:srgbClr val="7030A0"/>
              </a:solidFill>
            </a:endParaRPr>
          </a:p>
          <a:p>
            <a:pPr algn="r"/>
            <a:r>
              <a:rPr lang="ar-IQ" sz="4000" b="1" dirty="0" smtClean="0">
                <a:solidFill>
                  <a:srgbClr val="7030A0"/>
                </a:solidFill>
              </a:rPr>
              <a:t>التهابات </a:t>
            </a:r>
            <a:r>
              <a:rPr lang="ar-IQ" sz="4000" b="1" dirty="0">
                <a:solidFill>
                  <a:srgbClr val="7030A0"/>
                </a:solidFill>
              </a:rPr>
              <a:t>الجلد المتنوعة وتقرحاته أمر شائع بين المدمنين وبالذات من يحقنون إما عضليا أو تحت الجلد. إصابة الأوعية الدموية الدقيقة تحت الجلد </a:t>
            </a:r>
            <a:r>
              <a:rPr lang="ar-IQ" sz="4000" b="1" dirty="0" smtClean="0">
                <a:solidFill>
                  <a:srgbClr val="7030A0"/>
                </a:solidFill>
              </a:rPr>
              <a:t>تؤدي </a:t>
            </a:r>
            <a:r>
              <a:rPr lang="ar-IQ" sz="4000" b="1" dirty="0">
                <a:solidFill>
                  <a:srgbClr val="7030A0"/>
                </a:solidFill>
              </a:rPr>
              <a:t>لإصابتها بإنتانات تؤدي لتصلبها ولإغلاقها. مضاعفات الجلد نتيجة سوء استخدام المخدر قد تكون قاتلة أحيانا.</a:t>
            </a:r>
            <a:endParaRPr lang="en-US" sz="4000" b="1" dirty="0">
              <a:solidFill>
                <a:srgbClr val="7030A0"/>
              </a:solidFill>
            </a:endParaRPr>
          </a:p>
        </p:txBody>
      </p:sp>
    </p:spTree>
    <p:extLst>
      <p:ext uri="{BB962C8B-B14F-4D97-AF65-F5344CB8AC3E}">
        <p14:creationId xmlns:p14="http://schemas.microsoft.com/office/powerpoint/2010/main" val="2798509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992888" cy="4524315"/>
          </a:xfrm>
          <a:prstGeom prst="rect">
            <a:avLst/>
          </a:prstGeom>
        </p:spPr>
        <p:txBody>
          <a:bodyPr wrap="square">
            <a:spAutoFit/>
          </a:bodyPr>
          <a:lstStyle/>
          <a:p>
            <a:pPr algn="r"/>
            <a:r>
              <a:rPr lang="ar-IQ" sz="3200" b="1" u="sng" dirty="0" smtClean="0">
                <a:solidFill>
                  <a:srgbClr val="0070C0"/>
                </a:solidFill>
              </a:rPr>
              <a:t>10) </a:t>
            </a:r>
            <a:r>
              <a:rPr lang="ar-IQ" sz="3200" b="1" u="sng" dirty="0">
                <a:solidFill>
                  <a:srgbClr val="0070C0"/>
                </a:solidFill>
              </a:rPr>
              <a:t>الجهاز العضلي </a:t>
            </a:r>
            <a:r>
              <a:rPr lang="ar-IQ" sz="3200" b="1" u="sng" dirty="0" smtClean="0">
                <a:solidFill>
                  <a:srgbClr val="0070C0"/>
                </a:solidFill>
              </a:rPr>
              <a:t>والعظام :-</a:t>
            </a:r>
          </a:p>
          <a:p>
            <a:pPr algn="r"/>
            <a:r>
              <a:rPr lang="ar-IQ" sz="3200" b="1" dirty="0" smtClean="0">
                <a:solidFill>
                  <a:srgbClr val="7030A0"/>
                </a:solidFill>
              </a:rPr>
              <a:t>قد </a:t>
            </a:r>
            <a:r>
              <a:rPr lang="ar-IQ" sz="3200" b="1" dirty="0">
                <a:solidFill>
                  <a:srgbClr val="7030A0"/>
                </a:solidFill>
              </a:rPr>
              <a:t>يؤدي سوء استخدام العقاقير كالأسترويدات وبالذات أثناء الطفولة إلى اعتلال في نمو العظام وتوقفه تماما. المخدرات أيضا قد تؤدي إلى انحلال في بنية العضلات المخططة مما يؤدي لتسرب محتويات منها إلى الدم تؤدي إلى تلف أعضاء مهمة في الجسم كالكلى.</a:t>
            </a:r>
            <a:br>
              <a:rPr lang="ar-IQ" sz="3200" b="1" dirty="0">
                <a:solidFill>
                  <a:srgbClr val="7030A0"/>
                </a:solidFill>
              </a:rPr>
            </a:br>
            <a:r>
              <a:rPr lang="ar-IQ" sz="3200" b="1" dirty="0">
                <a:solidFill>
                  <a:srgbClr val="7030A0"/>
                </a:solidFill>
              </a:rPr>
              <a:t>سوء استخدام المواد الطيارة على المدى البعيد يسبب وهنا مزمنا في العضلات وعدم قدرتها على القيام بنفس الجهد </a:t>
            </a:r>
            <a:r>
              <a:rPr lang="ar-IQ" sz="3200" b="1" dirty="0" smtClean="0">
                <a:solidFill>
                  <a:srgbClr val="7030A0"/>
                </a:solidFill>
              </a:rPr>
              <a:t>الذي </a:t>
            </a:r>
            <a:r>
              <a:rPr lang="ar-IQ" sz="3200" b="1" dirty="0">
                <a:solidFill>
                  <a:srgbClr val="7030A0"/>
                </a:solidFill>
              </a:rPr>
              <a:t>يقوم به الانسان السليم.</a:t>
            </a:r>
            <a:endParaRPr lang="en-US" sz="3200" b="1" dirty="0">
              <a:solidFill>
                <a:srgbClr val="7030A0"/>
              </a:solidFill>
            </a:endParaRPr>
          </a:p>
        </p:txBody>
      </p:sp>
    </p:spTree>
    <p:extLst>
      <p:ext uri="{BB962C8B-B14F-4D97-AF65-F5344CB8AC3E}">
        <p14:creationId xmlns:p14="http://schemas.microsoft.com/office/powerpoint/2010/main" val="302728818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280920" cy="3354765"/>
          </a:xfrm>
          <a:prstGeom prst="rect">
            <a:avLst/>
          </a:prstGeom>
        </p:spPr>
        <p:txBody>
          <a:bodyPr wrap="square">
            <a:spAutoFit/>
          </a:bodyPr>
          <a:lstStyle/>
          <a:p>
            <a:pPr algn="r"/>
            <a:r>
              <a:rPr lang="ar-IQ" sz="3600" b="1" u="sng" dirty="0">
                <a:solidFill>
                  <a:srgbClr val="FF0000"/>
                </a:solidFill>
              </a:rPr>
              <a:t>11) الحمل والضرر على الأم والمولود:</a:t>
            </a:r>
            <a:r>
              <a:rPr lang="ar-IQ" sz="3200" b="1" dirty="0">
                <a:solidFill>
                  <a:srgbClr val="FF0000"/>
                </a:solidFill>
              </a:rPr>
              <a:t> </a:t>
            </a:r>
            <a:endParaRPr lang="ar-IQ" sz="3200" b="1" dirty="0" smtClean="0">
              <a:solidFill>
                <a:srgbClr val="FF0000"/>
              </a:solidFill>
            </a:endParaRPr>
          </a:p>
          <a:p>
            <a:pPr algn="r"/>
            <a:r>
              <a:rPr lang="ar-IQ" sz="2400" b="1" dirty="0" smtClean="0">
                <a:solidFill>
                  <a:srgbClr val="0070C0"/>
                </a:solidFill>
              </a:rPr>
              <a:t> </a:t>
            </a:r>
            <a:r>
              <a:rPr lang="ar-IQ" sz="4400" b="1" dirty="0" smtClean="0">
                <a:solidFill>
                  <a:srgbClr val="0070C0"/>
                </a:solidFill>
              </a:rPr>
              <a:t>لا </a:t>
            </a:r>
            <a:r>
              <a:rPr lang="ar-IQ" sz="4400" b="1" dirty="0">
                <a:solidFill>
                  <a:srgbClr val="0070C0"/>
                </a:solidFill>
              </a:rPr>
              <a:t>يعرف مقدار الأضرار التي من الممكن أن تلحق </a:t>
            </a:r>
            <a:r>
              <a:rPr lang="ar-IQ" sz="4400" b="1" dirty="0" smtClean="0">
                <a:solidFill>
                  <a:srgbClr val="0070C0"/>
                </a:solidFill>
              </a:rPr>
              <a:t>بالأم  والمولود  لحد الأن </a:t>
            </a:r>
            <a:r>
              <a:rPr lang="ar-IQ" sz="4400" b="1" dirty="0" err="1" smtClean="0">
                <a:solidFill>
                  <a:srgbClr val="0070C0"/>
                </a:solidFill>
              </a:rPr>
              <a:t>لأختلافها</a:t>
            </a:r>
            <a:r>
              <a:rPr lang="ar-IQ" sz="4400" b="1" dirty="0" smtClean="0">
                <a:solidFill>
                  <a:srgbClr val="0070C0"/>
                </a:solidFill>
              </a:rPr>
              <a:t> باختلاف انواع المواد المخدرة . </a:t>
            </a:r>
            <a:endParaRPr lang="en-US" sz="4400" b="1" dirty="0">
              <a:solidFill>
                <a:srgbClr val="0070C0"/>
              </a:solidFill>
            </a:endParaRPr>
          </a:p>
        </p:txBody>
      </p:sp>
    </p:spTree>
    <p:extLst>
      <p:ext uri="{BB962C8B-B14F-4D97-AF65-F5344CB8AC3E}">
        <p14:creationId xmlns:p14="http://schemas.microsoft.com/office/powerpoint/2010/main" val="3211431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88640"/>
            <a:ext cx="8208912" cy="4401205"/>
          </a:xfrm>
          <a:prstGeom prst="rect">
            <a:avLst/>
          </a:prstGeom>
        </p:spPr>
        <p:txBody>
          <a:bodyPr wrap="square">
            <a:spAutoFit/>
          </a:bodyPr>
          <a:lstStyle/>
          <a:p>
            <a:pPr algn="r"/>
            <a:r>
              <a:rPr lang="ar-IQ" sz="2800" b="1" u="sng" dirty="0">
                <a:solidFill>
                  <a:srgbClr val="7030A0"/>
                </a:solidFill>
              </a:rPr>
              <a:t>12) الموت:</a:t>
            </a:r>
            <a:r>
              <a:rPr lang="ar-IQ" sz="2800" dirty="0">
                <a:solidFill>
                  <a:srgbClr val="7030A0"/>
                </a:solidFill>
              </a:rPr>
              <a:t> </a:t>
            </a:r>
            <a:endParaRPr lang="ar-IQ" sz="2800" dirty="0" smtClean="0">
              <a:solidFill>
                <a:srgbClr val="7030A0"/>
              </a:solidFill>
            </a:endParaRPr>
          </a:p>
          <a:p>
            <a:pPr algn="r"/>
            <a:r>
              <a:rPr lang="ar-IQ" sz="2800" b="1" dirty="0" smtClean="0">
                <a:solidFill>
                  <a:srgbClr val="FF0000"/>
                </a:solidFill>
              </a:rPr>
              <a:t>هو </a:t>
            </a:r>
            <a:r>
              <a:rPr lang="ar-IQ" sz="2800" b="1" dirty="0">
                <a:solidFill>
                  <a:srgbClr val="FF0000"/>
                </a:solidFill>
              </a:rPr>
              <a:t>قرين للمخدرات وبطرق شتى. فالموت قد يقضي على </a:t>
            </a:r>
            <a:r>
              <a:rPr lang="ar-IQ" sz="2800" b="1" dirty="0">
                <a:solidFill>
                  <a:srgbClr val="FF0000"/>
                </a:solidFill>
                <a:hlinkClick r:id="rId2"/>
              </a:rPr>
              <a:t>المدمن</a:t>
            </a:r>
            <a:r>
              <a:rPr lang="ar-IQ" sz="2800" b="1" dirty="0">
                <a:solidFill>
                  <a:srgbClr val="FF0000"/>
                </a:solidFill>
              </a:rPr>
              <a:t> أثناء التسمم بجرعة عالية أو حتى عادية وقد يموت المدمن أثناء انسحاب المخدر من الجسم. أضف إلى هذا اقتران المخدر بالجريمة إما للحصول على المخدر أو في تهريبه أو كنتيجة لتأثيراته على الدماغ مما يدفع لارتكاب خطأ فادح يقضي على المدمن. حوادث السيارات تقضي على آلاف المتعاطين في شتى بقاع العالم لما لقيادة المركبات تحت تأثير المخدرات من خطورة على التركيز والحكم على الأمور.</a:t>
            </a:r>
            <a:br>
              <a:rPr lang="ar-IQ" sz="2800" b="1" dirty="0">
                <a:solidFill>
                  <a:srgbClr val="FF0000"/>
                </a:solidFill>
              </a:rPr>
            </a:br>
            <a:r>
              <a:rPr lang="ar-IQ" sz="2800" b="1" dirty="0">
                <a:solidFill>
                  <a:srgbClr val="FF0000"/>
                </a:solidFill>
              </a:rPr>
              <a:t>اذا لم نتحرك</a:t>
            </a:r>
            <a:r>
              <a:rPr lang="ar-IQ" sz="2800" b="1" i="1" dirty="0">
                <a:solidFill>
                  <a:srgbClr val="FF0000"/>
                </a:solidFill>
              </a:rPr>
              <a:t> </a:t>
            </a:r>
            <a:r>
              <a:rPr lang="ar-IQ" sz="2800" b="1" i="1" dirty="0">
                <a:solidFill>
                  <a:srgbClr val="FF0000"/>
                </a:solidFill>
                <a:hlinkClick r:id="rId3"/>
              </a:rPr>
              <a:t>لعلاج ادمان المخدرات</a:t>
            </a:r>
            <a:r>
              <a:rPr lang="ar-IQ" sz="2800" b="1" dirty="0">
                <a:solidFill>
                  <a:srgbClr val="FF0000"/>
                </a:solidFill>
              </a:rPr>
              <a:t> فحتما الانتحار هو أحد الجوانب التي يقترن فيها المخدر بالموت.</a:t>
            </a:r>
            <a:endParaRPr lang="en-US" sz="2800" b="1" dirty="0">
              <a:solidFill>
                <a:srgbClr val="FF0000"/>
              </a:solidFill>
            </a:endParaRPr>
          </a:p>
        </p:txBody>
      </p:sp>
    </p:spTree>
    <p:extLst>
      <p:ext uri="{BB962C8B-B14F-4D97-AF65-F5344CB8AC3E}">
        <p14:creationId xmlns:p14="http://schemas.microsoft.com/office/powerpoint/2010/main" val="2995105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esktop\أضرار-المخدرات-على-المجتمع-1.jpg"/>
          <p:cNvPicPr/>
          <p:nvPr/>
        </p:nvPicPr>
        <p:blipFill rotWithShape="1">
          <a:blip r:embed="rId2">
            <a:extLst>
              <a:ext uri="{28A0092B-C50C-407E-A947-70E740481C1C}">
                <a14:useLocalDpi xmlns:a14="http://schemas.microsoft.com/office/drawing/2010/main" val="0"/>
              </a:ext>
            </a:extLst>
          </a:blip>
          <a:srcRect b="13969"/>
          <a:stretch/>
        </p:blipFill>
        <p:spPr bwMode="auto">
          <a:xfrm>
            <a:off x="1063283" y="706894"/>
            <a:ext cx="7200799" cy="50976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999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20200205194200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43" y="98072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6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تنزي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3883496" cy="29884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esktop\gratis-png-uso-de-drogas-recreativas-prueba-de-drogas-abuso-de-sustancias-consumo-de-drogas-diga-no-a-las-drogas-thumbna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48680"/>
            <a:ext cx="352425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p\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759971"/>
            <a:ext cx="3312368"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p\Desktop\نعم-للحياة.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005064"/>
            <a:ext cx="3456383" cy="214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5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409" y="2636912"/>
            <a:ext cx="8734064" cy="2232248"/>
          </a:xfrm>
        </p:spPr>
        <p:txBody>
          <a:bodyPr>
            <a:normAutofit fontScale="85000" lnSpcReduction="20000"/>
          </a:bodyPr>
          <a:lstStyle/>
          <a:p>
            <a:pPr algn="ctr"/>
            <a:r>
              <a:rPr lang="ar-IQ" sz="4000" b="1" dirty="0" smtClean="0">
                <a:solidFill>
                  <a:srgbClr val="FF0000"/>
                </a:solidFill>
              </a:rPr>
              <a:t>تأثير المخدرات على الفرد   والمجتمع</a:t>
            </a:r>
          </a:p>
          <a:p>
            <a:pPr algn="ctr"/>
            <a:r>
              <a:rPr lang="ar-IQ" sz="4000" b="1" dirty="0" smtClean="0">
                <a:solidFill>
                  <a:srgbClr val="FF0000"/>
                </a:solidFill>
              </a:rPr>
              <a:t> </a:t>
            </a:r>
            <a:r>
              <a:rPr lang="ar-IQ" sz="4000" b="1" dirty="0" err="1" smtClean="0">
                <a:solidFill>
                  <a:srgbClr val="002060"/>
                </a:solidFill>
              </a:rPr>
              <a:t>أ.م.مرح</a:t>
            </a:r>
            <a:r>
              <a:rPr lang="ar-IQ" sz="4000" b="1" dirty="0" smtClean="0">
                <a:solidFill>
                  <a:srgbClr val="002060"/>
                </a:solidFill>
              </a:rPr>
              <a:t> سالم حميد</a:t>
            </a:r>
          </a:p>
          <a:p>
            <a:pPr algn="ctr"/>
            <a:r>
              <a:rPr lang="ar-IQ" sz="4000" b="1" dirty="0" smtClean="0">
                <a:solidFill>
                  <a:srgbClr val="002060"/>
                </a:solidFill>
              </a:rPr>
              <a:t>ماجستير </a:t>
            </a:r>
            <a:r>
              <a:rPr lang="ar-IQ" sz="4000" b="1" dirty="0" err="1" smtClean="0">
                <a:solidFill>
                  <a:srgbClr val="002060"/>
                </a:solidFill>
              </a:rPr>
              <a:t>فسلجة</a:t>
            </a:r>
            <a:r>
              <a:rPr lang="ar-IQ" sz="4000" b="1" dirty="0" smtClean="0">
                <a:solidFill>
                  <a:srgbClr val="002060"/>
                </a:solidFill>
              </a:rPr>
              <a:t> حيوان </a:t>
            </a:r>
            <a:endParaRPr lang="ar-IQ" sz="4000" b="1" dirty="0" smtClean="0">
              <a:solidFill>
                <a:srgbClr val="002060"/>
              </a:solidFill>
            </a:endParaRPr>
          </a:p>
          <a:p>
            <a:pPr algn="ctr"/>
            <a:r>
              <a:rPr lang="ar-IQ" sz="4000" b="1" dirty="0" smtClean="0">
                <a:solidFill>
                  <a:srgbClr val="002060"/>
                </a:solidFill>
              </a:rPr>
              <a:t>كلية الطب البيطري /جامعة ديالى</a:t>
            </a:r>
            <a:endParaRPr lang="ar-IQ" sz="4000" b="1" dirty="0" smtClean="0">
              <a:solidFill>
                <a:srgbClr val="002060"/>
              </a:solidFill>
            </a:endParaRPr>
          </a:p>
        </p:txBody>
      </p:sp>
      <p:sp>
        <p:nvSpPr>
          <p:cNvPr id="2" name="Rectangle 1"/>
          <p:cNvSpPr/>
          <p:nvPr/>
        </p:nvSpPr>
        <p:spPr>
          <a:xfrm>
            <a:off x="2339752" y="5301208"/>
            <a:ext cx="4896544" cy="1200329"/>
          </a:xfrm>
          <a:prstGeom prst="rect">
            <a:avLst/>
          </a:prstGeom>
        </p:spPr>
        <p:txBody>
          <a:bodyPr wrap="square">
            <a:spAutoFit/>
          </a:bodyPr>
          <a:lstStyle/>
          <a:p>
            <a:pPr lvl="0" algn="ctr">
              <a:spcBef>
                <a:spcPts val="800"/>
              </a:spcBef>
            </a:pPr>
            <a:r>
              <a:rPr lang="ar-IQ" sz="3600" b="1" cap="all" spc="400" dirty="0" smtClean="0">
                <a:solidFill>
                  <a:srgbClr val="7030A0"/>
                </a:solidFill>
                <a:latin typeface="Cambria" pitchFamily="18" charset="0"/>
                <a:ea typeface="+mj-ea"/>
                <a:cs typeface="Times New Roman" pitchFamily="18" charset="0"/>
              </a:rPr>
              <a:t>فرع الفسلجة والكيمياء الحياتية والأدوية</a:t>
            </a:r>
            <a:endParaRPr lang="en-US" sz="3600" b="1" cap="all" spc="400" dirty="0">
              <a:solidFill>
                <a:srgbClr val="7030A0"/>
              </a:solidFill>
              <a:latin typeface="Cambria" pitchFamily="18" charset="0"/>
              <a:ea typeface="+mj-ea"/>
              <a:cs typeface="Times New Roman" pitchFamily="18" charset="0"/>
            </a:endParaRPr>
          </a:p>
        </p:txBody>
      </p:sp>
      <p:pic>
        <p:nvPicPr>
          <p:cNvPr id="4098" name="Picture 2" descr="C:\Users\hp\Desktop\صورة شعار الكلي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9897"/>
            <a:ext cx="8431630" cy="210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561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Desktop\-8-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692696"/>
            <a:ext cx="7211516"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31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esktop\511105917768.jpg"/>
          <p:cNvPicPr/>
          <p:nvPr/>
        </p:nvPicPr>
        <p:blipFill rotWithShape="1">
          <a:blip r:embed="rId2">
            <a:extLst>
              <a:ext uri="{28A0092B-C50C-407E-A947-70E740481C1C}">
                <a14:useLocalDpi xmlns:a14="http://schemas.microsoft.com/office/drawing/2010/main" val="0"/>
              </a:ext>
            </a:extLst>
          </a:blip>
          <a:srcRect l="3691" r="5370" b="20654"/>
          <a:stretch/>
        </p:blipFill>
        <p:spPr bwMode="auto">
          <a:xfrm>
            <a:off x="1547664" y="674237"/>
            <a:ext cx="6120680" cy="55446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6111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המוח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0878"/>
            <a:ext cx="6629237" cy="3794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8"/>
          <p:cNvSpPr txBox="1">
            <a:spLocks noChangeArrowheads="1"/>
          </p:cNvSpPr>
          <p:nvPr/>
        </p:nvSpPr>
        <p:spPr bwMode="auto">
          <a:xfrm>
            <a:off x="755576" y="4082396"/>
            <a:ext cx="7920880" cy="800219"/>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defTabSz="793750">
              <a:defRPr sz="2400">
                <a:solidFill>
                  <a:schemeClr val="tx1"/>
                </a:solidFill>
                <a:latin typeface="Times New Roman" pitchFamily="26" charset="0"/>
                <a:cs typeface="Times New Roman" pitchFamily="26" charset="0"/>
              </a:defRPr>
            </a:lvl1pPr>
            <a:lvl2pPr algn="l" defTabSz="793750">
              <a:defRPr sz="2400">
                <a:solidFill>
                  <a:schemeClr val="tx1"/>
                </a:solidFill>
                <a:latin typeface="Times New Roman" pitchFamily="26" charset="0"/>
                <a:cs typeface="Times New Roman" pitchFamily="26" charset="0"/>
              </a:defRPr>
            </a:lvl2pPr>
            <a:lvl3pPr algn="l" defTabSz="793750">
              <a:defRPr sz="2400">
                <a:solidFill>
                  <a:schemeClr val="tx1"/>
                </a:solidFill>
                <a:latin typeface="Times New Roman" pitchFamily="26" charset="0"/>
                <a:cs typeface="Times New Roman" pitchFamily="26" charset="0"/>
              </a:defRPr>
            </a:lvl3pPr>
            <a:lvl4pPr algn="l" defTabSz="793750">
              <a:defRPr sz="2400">
                <a:solidFill>
                  <a:schemeClr val="tx1"/>
                </a:solidFill>
                <a:latin typeface="Times New Roman" pitchFamily="26" charset="0"/>
                <a:cs typeface="Times New Roman" pitchFamily="26" charset="0"/>
              </a:defRPr>
            </a:lvl4pPr>
            <a:lvl5pPr algn="l" defTabSz="793750">
              <a:defRPr sz="2400">
                <a:solidFill>
                  <a:schemeClr val="tx1"/>
                </a:solidFill>
                <a:latin typeface="Times New Roman" pitchFamily="26" charset="0"/>
                <a:cs typeface="Times New Roman" pitchFamily="26" charset="0"/>
              </a:defRPr>
            </a:lvl5pPr>
            <a:lvl6pPr defTabSz="793750" fontAlgn="base">
              <a:spcBef>
                <a:spcPct val="0"/>
              </a:spcBef>
              <a:spcAft>
                <a:spcPct val="0"/>
              </a:spcAft>
              <a:defRPr sz="2400">
                <a:solidFill>
                  <a:schemeClr val="tx1"/>
                </a:solidFill>
                <a:latin typeface="Times New Roman" pitchFamily="26" charset="0"/>
                <a:cs typeface="Times New Roman" pitchFamily="26" charset="0"/>
              </a:defRPr>
            </a:lvl6pPr>
            <a:lvl7pPr defTabSz="793750" fontAlgn="base">
              <a:spcBef>
                <a:spcPct val="0"/>
              </a:spcBef>
              <a:spcAft>
                <a:spcPct val="0"/>
              </a:spcAft>
              <a:defRPr sz="2400">
                <a:solidFill>
                  <a:schemeClr val="tx1"/>
                </a:solidFill>
                <a:latin typeface="Times New Roman" pitchFamily="26" charset="0"/>
                <a:cs typeface="Times New Roman" pitchFamily="26" charset="0"/>
              </a:defRPr>
            </a:lvl7pPr>
            <a:lvl8pPr defTabSz="793750" fontAlgn="base">
              <a:spcBef>
                <a:spcPct val="0"/>
              </a:spcBef>
              <a:spcAft>
                <a:spcPct val="0"/>
              </a:spcAft>
              <a:defRPr sz="2400">
                <a:solidFill>
                  <a:schemeClr val="tx1"/>
                </a:solidFill>
                <a:latin typeface="Times New Roman" pitchFamily="26" charset="0"/>
                <a:cs typeface="Times New Roman" pitchFamily="26" charset="0"/>
              </a:defRPr>
            </a:lvl8pPr>
            <a:lvl9pPr defTabSz="793750" fontAlgn="base">
              <a:spcBef>
                <a:spcPct val="0"/>
              </a:spcBef>
              <a:spcAft>
                <a:spcPct val="0"/>
              </a:spcAft>
              <a:defRPr sz="2400">
                <a:solidFill>
                  <a:schemeClr val="tx1"/>
                </a:solidFill>
                <a:latin typeface="Times New Roman" pitchFamily="26" charset="0"/>
                <a:cs typeface="Times New Roman" pitchFamily="26" charset="0"/>
              </a:defRPr>
            </a:lvl9pPr>
          </a:lstStyle>
          <a:p>
            <a:pPr algn="ctr"/>
            <a:r>
              <a:rPr lang="ar-SA" sz="2300" dirty="0">
                <a:solidFill>
                  <a:srgbClr val="FFFF00"/>
                </a:solidFill>
              </a:rPr>
              <a:t>امتصاص الجلوكوز</a:t>
            </a:r>
            <a:r>
              <a:rPr lang="he-IL" sz="2300" dirty="0">
                <a:solidFill>
                  <a:srgbClr val="FFFF00"/>
                </a:solidFill>
              </a:rPr>
              <a:t> (</a:t>
            </a:r>
            <a:r>
              <a:rPr lang="ar-SA" sz="2300" dirty="0">
                <a:solidFill>
                  <a:srgbClr val="FFFF00"/>
                </a:solidFill>
              </a:rPr>
              <a:t>سكر</a:t>
            </a:r>
            <a:r>
              <a:rPr lang="he-IL" sz="2300" dirty="0">
                <a:solidFill>
                  <a:srgbClr val="FFFF00"/>
                </a:solidFill>
              </a:rPr>
              <a:t>-</a:t>
            </a:r>
            <a:r>
              <a:rPr lang="ar-SA" sz="2300" dirty="0">
                <a:solidFill>
                  <a:srgbClr val="FFFF00"/>
                </a:solidFill>
              </a:rPr>
              <a:t> ضروري للنشاط</a:t>
            </a:r>
            <a:r>
              <a:rPr lang="he-IL" sz="2300" dirty="0">
                <a:solidFill>
                  <a:srgbClr val="FFFF00"/>
                </a:solidFill>
              </a:rPr>
              <a:t>) </a:t>
            </a:r>
            <a:r>
              <a:rPr lang="ar-SA" sz="2300" dirty="0">
                <a:solidFill>
                  <a:srgbClr val="FFFF00"/>
                </a:solidFill>
              </a:rPr>
              <a:t>بخلايا المخ</a:t>
            </a:r>
            <a:r>
              <a:rPr lang="he-IL" sz="2300" dirty="0">
                <a:solidFill>
                  <a:srgbClr val="FFFF00"/>
                </a:solidFill>
              </a:rPr>
              <a:t>, </a:t>
            </a:r>
            <a:r>
              <a:rPr lang="ar-SA" sz="2300" dirty="0">
                <a:solidFill>
                  <a:srgbClr val="FF3300"/>
                </a:solidFill>
              </a:rPr>
              <a:t>الأحمر</a:t>
            </a:r>
            <a:r>
              <a:rPr lang="he-IL" sz="2300" dirty="0">
                <a:solidFill>
                  <a:srgbClr val="FFFF00"/>
                </a:solidFill>
              </a:rPr>
              <a:t> </a:t>
            </a:r>
            <a:r>
              <a:rPr lang="ar-SA" sz="2300" dirty="0">
                <a:solidFill>
                  <a:srgbClr val="FFFF00"/>
                </a:solidFill>
              </a:rPr>
              <a:t>يدل على امتصاص جيد</a:t>
            </a:r>
            <a:endParaRPr lang="en-US" sz="2300" dirty="0">
              <a:solidFill>
                <a:srgbClr val="FFFF00"/>
              </a:solidFill>
            </a:endParaRPr>
          </a:p>
        </p:txBody>
      </p:sp>
    </p:spTree>
    <p:extLst>
      <p:ext uri="{BB962C8B-B14F-4D97-AF65-F5344CB8AC3E}">
        <p14:creationId xmlns:p14="http://schemas.microsoft.com/office/powerpoint/2010/main" val="2257325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2667144" y="260648"/>
            <a:ext cx="3698875" cy="648072"/>
          </a:xfrm>
          <a:prstGeom prst="rect">
            <a:avLst/>
          </a:prstGeom>
          <a:solidFill>
            <a:srgbClr val="FFFF00"/>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793750" rtl="0" fontAlgn="base">
              <a:spcBef>
                <a:spcPct val="0"/>
              </a:spcBef>
              <a:spcAft>
                <a:spcPct val="0"/>
              </a:spcAft>
              <a:defRPr sz="3800">
                <a:solidFill>
                  <a:schemeClr val="tx2"/>
                </a:solidFill>
                <a:latin typeface="+mj-lt"/>
                <a:ea typeface="+mj-ea"/>
                <a:cs typeface="+mj-cs"/>
              </a:defRPr>
            </a:lvl1pPr>
            <a:lvl2pPr algn="ctr" defTabSz="793750" rtl="0" fontAlgn="base">
              <a:spcBef>
                <a:spcPct val="0"/>
              </a:spcBef>
              <a:spcAft>
                <a:spcPct val="0"/>
              </a:spcAft>
              <a:defRPr sz="3800">
                <a:solidFill>
                  <a:schemeClr val="tx2"/>
                </a:solidFill>
                <a:latin typeface="Times New Roman" pitchFamily="26" charset="0"/>
                <a:cs typeface="Times New Roman" pitchFamily="26" charset="0"/>
              </a:defRPr>
            </a:lvl2pPr>
            <a:lvl3pPr algn="ctr" defTabSz="793750" rtl="0" fontAlgn="base">
              <a:spcBef>
                <a:spcPct val="0"/>
              </a:spcBef>
              <a:spcAft>
                <a:spcPct val="0"/>
              </a:spcAft>
              <a:defRPr sz="3800">
                <a:solidFill>
                  <a:schemeClr val="tx2"/>
                </a:solidFill>
                <a:latin typeface="Times New Roman" pitchFamily="26" charset="0"/>
                <a:cs typeface="Times New Roman" pitchFamily="26" charset="0"/>
              </a:defRPr>
            </a:lvl3pPr>
            <a:lvl4pPr algn="ctr" defTabSz="793750" rtl="0" fontAlgn="base">
              <a:spcBef>
                <a:spcPct val="0"/>
              </a:spcBef>
              <a:spcAft>
                <a:spcPct val="0"/>
              </a:spcAft>
              <a:defRPr sz="3800">
                <a:solidFill>
                  <a:schemeClr val="tx2"/>
                </a:solidFill>
                <a:latin typeface="Times New Roman" pitchFamily="26" charset="0"/>
                <a:cs typeface="Times New Roman" pitchFamily="26" charset="0"/>
              </a:defRPr>
            </a:lvl4pPr>
            <a:lvl5pPr algn="ctr" defTabSz="793750" rtl="0" fontAlgn="base">
              <a:spcBef>
                <a:spcPct val="0"/>
              </a:spcBef>
              <a:spcAft>
                <a:spcPct val="0"/>
              </a:spcAft>
              <a:defRPr sz="3800">
                <a:solidFill>
                  <a:schemeClr val="tx2"/>
                </a:solidFill>
                <a:latin typeface="Times New Roman" pitchFamily="26" charset="0"/>
                <a:cs typeface="Times New Roman" pitchFamily="26" charset="0"/>
              </a:defRPr>
            </a:lvl5pPr>
            <a:lvl6pPr marL="457200" algn="ctr" defTabSz="793750" rtl="0" fontAlgn="base">
              <a:spcBef>
                <a:spcPct val="0"/>
              </a:spcBef>
              <a:spcAft>
                <a:spcPct val="0"/>
              </a:spcAft>
              <a:defRPr sz="3800">
                <a:solidFill>
                  <a:schemeClr val="tx2"/>
                </a:solidFill>
                <a:latin typeface="Times New Roman" pitchFamily="26" charset="0"/>
                <a:cs typeface="Times New Roman" pitchFamily="26" charset="0"/>
              </a:defRPr>
            </a:lvl6pPr>
            <a:lvl7pPr marL="914400" algn="ctr" defTabSz="793750" rtl="0" fontAlgn="base">
              <a:spcBef>
                <a:spcPct val="0"/>
              </a:spcBef>
              <a:spcAft>
                <a:spcPct val="0"/>
              </a:spcAft>
              <a:defRPr sz="3800">
                <a:solidFill>
                  <a:schemeClr val="tx2"/>
                </a:solidFill>
                <a:latin typeface="Times New Roman" pitchFamily="26" charset="0"/>
                <a:cs typeface="Times New Roman" pitchFamily="26" charset="0"/>
              </a:defRPr>
            </a:lvl7pPr>
            <a:lvl8pPr marL="1371600" algn="ctr" defTabSz="793750" rtl="0" fontAlgn="base">
              <a:spcBef>
                <a:spcPct val="0"/>
              </a:spcBef>
              <a:spcAft>
                <a:spcPct val="0"/>
              </a:spcAft>
              <a:defRPr sz="3800">
                <a:solidFill>
                  <a:schemeClr val="tx2"/>
                </a:solidFill>
                <a:latin typeface="Times New Roman" pitchFamily="26" charset="0"/>
                <a:cs typeface="Times New Roman" pitchFamily="26" charset="0"/>
              </a:defRPr>
            </a:lvl8pPr>
            <a:lvl9pPr marL="1828800" algn="ctr" defTabSz="793750" rtl="0" fontAlgn="base">
              <a:spcBef>
                <a:spcPct val="0"/>
              </a:spcBef>
              <a:spcAft>
                <a:spcPct val="0"/>
              </a:spcAft>
              <a:defRPr sz="3800">
                <a:solidFill>
                  <a:schemeClr val="tx2"/>
                </a:solidFill>
                <a:latin typeface="Times New Roman" pitchFamily="26" charset="0"/>
                <a:cs typeface="Times New Roman" pitchFamily="26" charset="0"/>
              </a:defRPr>
            </a:lvl9pPr>
          </a:lstStyle>
          <a:p>
            <a:r>
              <a:rPr lang="ar-SA" sz="3600" b="1" dirty="0">
                <a:solidFill>
                  <a:schemeClr val="accent2"/>
                </a:solidFill>
              </a:rPr>
              <a:t>القات</a:t>
            </a:r>
            <a:endParaRPr lang="en-US" sz="3600" b="1" dirty="0">
              <a:solidFill>
                <a:schemeClr val="accent2"/>
              </a:solidFill>
            </a:endParaRPr>
          </a:p>
        </p:txBody>
      </p:sp>
      <p:pic>
        <p:nvPicPr>
          <p:cNvPr id="4" name="Picture 3" descr="קנאבי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1268760"/>
            <a:ext cx="593605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72327"/>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187450" y="188641"/>
            <a:ext cx="6769100" cy="612067"/>
          </a:xfrm>
          <a:prstGeom prst="rect">
            <a:avLst/>
          </a:prstGeom>
          <a:solidFill>
            <a:srgbClr val="FFFF66"/>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793750" rtl="0" fontAlgn="base">
              <a:spcBef>
                <a:spcPct val="0"/>
              </a:spcBef>
              <a:spcAft>
                <a:spcPct val="0"/>
              </a:spcAft>
              <a:defRPr sz="3800">
                <a:solidFill>
                  <a:schemeClr val="tx2"/>
                </a:solidFill>
                <a:latin typeface="+mj-lt"/>
                <a:ea typeface="+mj-ea"/>
                <a:cs typeface="+mj-cs"/>
              </a:defRPr>
            </a:lvl1pPr>
            <a:lvl2pPr algn="ctr" defTabSz="793750" rtl="0" fontAlgn="base">
              <a:spcBef>
                <a:spcPct val="0"/>
              </a:spcBef>
              <a:spcAft>
                <a:spcPct val="0"/>
              </a:spcAft>
              <a:defRPr sz="3800">
                <a:solidFill>
                  <a:schemeClr val="tx2"/>
                </a:solidFill>
                <a:latin typeface="Times New Roman" pitchFamily="26" charset="0"/>
                <a:cs typeface="Times New Roman" pitchFamily="26" charset="0"/>
              </a:defRPr>
            </a:lvl2pPr>
            <a:lvl3pPr algn="ctr" defTabSz="793750" rtl="0" fontAlgn="base">
              <a:spcBef>
                <a:spcPct val="0"/>
              </a:spcBef>
              <a:spcAft>
                <a:spcPct val="0"/>
              </a:spcAft>
              <a:defRPr sz="3800">
                <a:solidFill>
                  <a:schemeClr val="tx2"/>
                </a:solidFill>
                <a:latin typeface="Times New Roman" pitchFamily="26" charset="0"/>
                <a:cs typeface="Times New Roman" pitchFamily="26" charset="0"/>
              </a:defRPr>
            </a:lvl3pPr>
            <a:lvl4pPr algn="ctr" defTabSz="793750" rtl="0" fontAlgn="base">
              <a:spcBef>
                <a:spcPct val="0"/>
              </a:spcBef>
              <a:spcAft>
                <a:spcPct val="0"/>
              </a:spcAft>
              <a:defRPr sz="3800">
                <a:solidFill>
                  <a:schemeClr val="tx2"/>
                </a:solidFill>
                <a:latin typeface="Times New Roman" pitchFamily="26" charset="0"/>
                <a:cs typeface="Times New Roman" pitchFamily="26" charset="0"/>
              </a:defRPr>
            </a:lvl4pPr>
            <a:lvl5pPr algn="ctr" defTabSz="793750" rtl="0" fontAlgn="base">
              <a:spcBef>
                <a:spcPct val="0"/>
              </a:spcBef>
              <a:spcAft>
                <a:spcPct val="0"/>
              </a:spcAft>
              <a:defRPr sz="3800">
                <a:solidFill>
                  <a:schemeClr val="tx2"/>
                </a:solidFill>
                <a:latin typeface="Times New Roman" pitchFamily="26" charset="0"/>
                <a:cs typeface="Times New Roman" pitchFamily="26" charset="0"/>
              </a:defRPr>
            </a:lvl5pPr>
            <a:lvl6pPr marL="457200" algn="ctr" defTabSz="793750" rtl="0" fontAlgn="base">
              <a:spcBef>
                <a:spcPct val="0"/>
              </a:spcBef>
              <a:spcAft>
                <a:spcPct val="0"/>
              </a:spcAft>
              <a:defRPr sz="3800">
                <a:solidFill>
                  <a:schemeClr val="tx2"/>
                </a:solidFill>
                <a:latin typeface="Times New Roman" pitchFamily="26" charset="0"/>
                <a:cs typeface="Times New Roman" pitchFamily="26" charset="0"/>
              </a:defRPr>
            </a:lvl6pPr>
            <a:lvl7pPr marL="914400" algn="ctr" defTabSz="793750" rtl="0" fontAlgn="base">
              <a:spcBef>
                <a:spcPct val="0"/>
              </a:spcBef>
              <a:spcAft>
                <a:spcPct val="0"/>
              </a:spcAft>
              <a:defRPr sz="3800">
                <a:solidFill>
                  <a:schemeClr val="tx2"/>
                </a:solidFill>
                <a:latin typeface="Times New Roman" pitchFamily="26" charset="0"/>
                <a:cs typeface="Times New Roman" pitchFamily="26" charset="0"/>
              </a:defRPr>
            </a:lvl7pPr>
            <a:lvl8pPr marL="1371600" algn="ctr" defTabSz="793750" rtl="0" fontAlgn="base">
              <a:spcBef>
                <a:spcPct val="0"/>
              </a:spcBef>
              <a:spcAft>
                <a:spcPct val="0"/>
              </a:spcAft>
              <a:defRPr sz="3800">
                <a:solidFill>
                  <a:schemeClr val="tx2"/>
                </a:solidFill>
                <a:latin typeface="Times New Roman" pitchFamily="26" charset="0"/>
                <a:cs typeface="Times New Roman" pitchFamily="26" charset="0"/>
              </a:defRPr>
            </a:lvl8pPr>
            <a:lvl9pPr marL="1828800" algn="ctr" defTabSz="793750" rtl="0" fontAlgn="base">
              <a:spcBef>
                <a:spcPct val="0"/>
              </a:spcBef>
              <a:spcAft>
                <a:spcPct val="0"/>
              </a:spcAft>
              <a:defRPr sz="3800">
                <a:solidFill>
                  <a:schemeClr val="tx2"/>
                </a:solidFill>
                <a:latin typeface="Times New Roman" pitchFamily="26" charset="0"/>
                <a:cs typeface="Times New Roman" pitchFamily="26" charset="0"/>
              </a:defRPr>
            </a:lvl9pPr>
          </a:lstStyle>
          <a:p>
            <a:r>
              <a:rPr lang="ar-SA" sz="4000" b="1">
                <a:solidFill>
                  <a:schemeClr val="accent2"/>
                </a:solidFill>
              </a:rPr>
              <a:t>الاكستازي</a:t>
            </a:r>
            <a:endParaRPr lang="en-US" sz="4000" b="1">
              <a:solidFill>
                <a:schemeClr val="accent2"/>
              </a:solidFill>
            </a:endParaRPr>
          </a:p>
        </p:txBody>
      </p:sp>
      <p:pic>
        <p:nvPicPr>
          <p:cNvPr id="5" name="Picture 9" descr="אקסטז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099022"/>
            <a:ext cx="3267535" cy="211395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סמים תמונות בסיס 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102629"/>
            <a:ext cx="3075384" cy="21103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סמים תמונות בסיס 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075" y="3212975"/>
            <a:ext cx="4962943" cy="89676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0800000" flipV="1">
            <a:off x="1691680" y="4109737"/>
            <a:ext cx="5400600" cy="1015663"/>
          </a:xfrm>
          <a:prstGeom prst="rect">
            <a:avLst/>
          </a:prstGeom>
        </p:spPr>
        <p:txBody>
          <a:bodyPr wrap="square">
            <a:spAutoFit/>
          </a:bodyPr>
          <a:lstStyle/>
          <a:p>
            <a:pPr algn="ctr"/>
            <a:r>
              <a:rPr lang="ar-IQ" sz="2000" dirty="0" smtClean="0">
                <a:solidFill>
                  <a:srgbClr val="002060"/>
                </a:solidFill>
                <a:effectLst>
                  <a:outerShdw blurRad="38100" dist="38100" dir="2700000" algn="tl">
                    <a:srgbClr val="000000"/>
                  </a:outerShdw>
                </a:effectLst>
              </a:rPr>
              <a:t>ا</a:t>
            </a:r>
            <a:r>
              <a:rPr lang="ar-SA" sz="2000" dirty="0" smtClean="0">
                <a:solidFill>
                  <a:srgbClr val="002060"/>
                </a:solidFill>
                <a:effectLst>
                  <a:outerShdw blurRad="38100" dist="38100" dir="2700000" algn="tl">
                    <a:srgbClr val="000000"/>
                  </a:outerShdw>
                </a:effectLst>
              </a:rPr>
              <a:t>لاكستازي </a:t>
            </a:r>
            <a:r>
              <a:rPr lang="ar-SA" sz="2000" dirty="0">
                <a:solidFill>
                  <a:srgbClr val="002060"/>
                </a:solidFill>
                <a:effectLst>
                  <a:outerShdw blurRad="38100" dist="38100" dir="2700000" algn="tl">
                    <a:srgbClr val="000000"/>
                  </a:outerShdw>
                </a:effectLst>
              </a:rPr>
              <a:t>عقار مصنع</a:t>
            </a:r>
            <a:r>
              <a:rPr lang="he-IL" sz="2000" dirty="0">
                <a:solidFill>
                  <a:srgbClr val="002060"/>
                </a:solidFill>
                <a:effectLst>
                  <a:outerShdw blurRad="38100" dist="38100" dir="2700000" algn="tl">
                    <a:srgbClr val="000000"/>
                  </a:outerShdw>
                </a:effectLst>
              </a:rPr>
              <a:t> </a:t>
            </a:r>
            <a:r>
              <a:rPr lang="ar-SA" sz="2000" dirty="0">
                <a:solidFill>
                  <a:srgbClr val="002060"/>
                </a:solidFill>
                <a:effectLst>
                  <a:outerShdw blurRad="38100" dist="38100" dir="2700000" algn="tl">
                    <a:srgbClr val="000000"/>
                  </a:outerShdw>
                </a:effectLst>
              </a:rPr>
              <a:t>يؤثر على متعاطيه بشكلين</a:t>
            </a:r>
            <a:r>
              <a:rPr lang="he-IL" sz="2000" dirty="0" smtClean="0">
                <a:solidFill>
                  <a:srgbClr val="002060"/>
                </a:solidFill>
                <a:effectLst>
                  <a:outerShdw blurRad="38100" dist="38100" dir="2700000" algn="tl">
                    <a:srgbClr val="000000"/>
                  </a:outerShdw>
                </a:effectLst>
              </a:rPr>
              <a:t>.</a:t>
            </a:r>
            <a:endParaRPr lang="he-IL" sz="2000" dirty="0">
              <a:solidFill>
                <a:srgbClr val="002060"/>
              </a:solidFill>
              <a:effectLst>
                <a:outerShdw blurRad="38100" dist="38100" dir="2700000" algn="tl">
                  <a:srgbClr val="000000"/>
                </a:outerShdw>
              </a:effectLst>
            </a:endParaRPr>
          </a:p>
          <a:p>
            <a:pPr algn="ctr"/>
            <a:r>
              <a:rPr lang="he-IL" sz="2000" dirty="0">
                <a:solidFill>
                  <a:srgbClr val="002060"/>
                </a:solidFill>
                <a:effectLst>
                  <a:outerShdw blurRad="38100" dist="38100" dir="2700000" algn="tl">
                    <a:srgbClr val="000000"/>
                  </a:outerShdw>
                </a:effectLst>
              </a:rPr>
              <a:t> </a:t>
            </a:r>
            <a:r>
              <a:rPr lang="ar-SA" sz="2000" dirty="0">
                <a:solidFill>
                  <a:srgbClr val="002060"/>
                </a:solidFill>
                <a:effectLst>
                  <a:outerShdw blurRad="38100" dist="38100" dir="2700000" algn="tl">
                    <a:srgbClr val="000000"/>
                  </a:outerShdw>
                </a:effectLst>
              </a:rPr>
              <a:t>يؤدي الى الاحساس بالهلوسه ومن ناحيه أخرى يؤدي </a:t>
            </a:r>
          </a:p>
          <a:p>
            <a:pPr algn="ctr"/>
            <a:r>
              <a:rPr lang="ar-SA" sz="2000" dirty="0">
                <a:solidFill>
                  <a:srgbClr val="002060"/>
                </a:solidFill>
                <a:effectLst>
                  <a:outerShdw blurRad="38100" dist="38100" dir="2700000" algn="tl">
                    <a:srgbClr val="000000"/>
                  </a:outerShdw>
                </a:effectLst>
              </a:rPr>
              <a:t>الى الشعور باليقظه </a:t>
            </a:r>
            <a:r>
              <a:rPr lang="he-IL" dirty="0">
                <a:solidFill>
                  <a:srgbClr val="FFFF66"/>
                </a:solidFill>
                <a:effectLst>
                  <a:outerShdw blurRad="38100" dist="38100" dir="2700000" algn="tl">
                    <a:srgbClr val="000000"/>
                  </a:outerShdw>
                </a:effectLst>
              </a:rPr>
              <a:t>.</a:t>
            </a:r>
            <a:endParaRPr lang="en-US" dirty="0"/>
          </a:p>
        </p:txBody>
      </p:sp>
    </p:spTree>
    <p:extLst>
      <p:ext uri="{BB962C8B-B14F-4D97-AF65-F5344CB8AC3E}">
        <p14:creationId xmlns:p14="http://schemas.microsoft.com/office/powerpoint/2010/main" val="3611418798"/>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699793" y="476672"/>
            <a:ext cx="3888432" cy="569387"/>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93750">
              <a:defRPr sz="2400">
                <a:solidFill>
                  <a:schemeClr val="tx1"/>
                </a:solidFill>
                <a:latin typeface="Times New Roman" pitchFamily="26" charset="0"/>
                <a:cs typeface="Times New Roman" pitchFamily="26" charset="0"/>
              </a:defRPr>
            </a:lvl1pPr>
            <a:lvl2pPr algn="l" defTabSz="793750">
              <a:defRPr sz="2400">
                <a:solidFill>
                  <a:schemeClr val="tx1"/>
                </a:solidFill>
                <a:latin typeface="Times New Roman" pitchFamily="26" charset="0"/>
                <a:cs typeface="Times New Roman" pitchFamily="26" charset="0"/>
              </a:defRPr>
            </a:lvl2pPr>
            <a:lvl3pPr algn="l" defTabSz="793750">
              <a:defRPr sz="2400">
                <a:solidFill>
                  <a:schemeClr val="tx1"/>
                </a:solidFill>
                <a:latin typeface="Times New Roman" pitchFamily="26" charset="0"/>
                <a:cs typeface="Times New Roman" pitchFamily="26" charset="0"/>
              </a:defRPr>
            </a:lvl3pPr>
            <a:lvl4pPr algn="l" defTabSz="793750">
              <a:defRPr sz="2400">
                <a:solidFill>
                  <a:schemeClr val="tx1"/>
                </a:solidFill>
                <a:latin typeface="Times New Roman" pitchFamily="26" charset="0"/>
                <a:cs typeface="Times New Roman" pitchFamily="26" charset="0"/>
              </a:defRPr>
            </a:lvl4pPr>
            <a:lvl5pPr algn="l" defTabSz="793750">
              <a:defRPr sz="2400">
                <a:solidFill>
                  <a:schemeClr val="tx1"/>
                </a:solidFill>
                <a:latin typeface="Times New Roman" pitchFamily="26" charset="0"/>
                <a:cs typeface="Times New Roman" pitchFamily="26" charset="0"/>
              </a:defRPr>
            </a:lvl5pPr>
            <a:lvl6pPr defTabSz="793750" fontAlgn="base">
              <a:spcBef>
                <a:spcPct val="0"/>
              </a:spcBef>
              <a:spcAft>
                <a:spcPct val="0"/>
              </a:spcAft>
              <a:defRPr sz="2400">
                <a:solidFill>
                  <a:schemeClr val="tx1"/>
                </a:solidFill>
                <a:latin typeface="Times New Roman" pitchFamily="26" charset="0"/>
                <a:cs typeface="Times New Roman" pitchFamily="26" charset="0"/>
              </a:defRPr>
            </a:lvl6pPr>
            <a:lvl7pPr defTabSz="793750" fontAlgn="base">
              <a:spcBef>
                <a:spcPct val="0"/>
              </a:spcBef>
              <a:spcAft>
                <a:spcPct val="0"/>
              </a:spcAft>
              <a:defRPr sz="2400">
                <a:solidFill>
                  <a:schemeClr val="tx1"/>
                </a:solidFill>
                <a:latin typeface="Times New Roman" pitchFamily="26" charset="0"/>
                <a:cs typeface="Times New Roman" pitchFamily="26" charset="0"/>
              </a:defRPr>
            </a:lvl7pPr>
            <a:lvl8pPr defTabSz="793750" fontAlgn="base">
              <a:spcBef>
                <a:spcPct val="0"/>
              </a:spcBef>
              <a:spcAft>
                <a:spcPct val="0"/>
              </a:spcAft>
              <a:defRPr sz="2400">
                <a:solidFill>
                  <a:schemeClr val="tx1"/>
                </a:solidFill>
                <a:latin typeface="Times New Roman" pitchFamily="26" charset="0"/>
                <a:cs typeface="Times New Roman" pitchFamily="26" charset="0"/>
              </a:defRPr>
            </a:lvl8pPr>
            <a:lvl9pPr defTabSz="793750" fontAlgn="base">
              <a:spcBef>
                <a:spcPct val="0"/>
              </a:spcBef>
              <a:spcAft>
                <a:spcPct val="0"/>
              </a:spcAft>
              <a:defRPr sz="2400">
                <a:solidFill>
                  <a:schemeClr val="tx1"/>
                </a:solidFill>
                <a:latin typeface="Times New Roman" pitchFamily="26" charset="0"/>
                <a:cs typeface="Times New Roman" pitchFamily="26" charset="0"/>
              </a:defRPr>
            </a:lvl9pPr>
          </a:lstStyle>
          <a:p>
            <a:pPr algn="ctr"/>
            <a:r>
              <a:rPr lang="he-IL" sz="3100" dirty="0">
                <a:solidFill>
                  <a:schemeClr val="tx2"/>
                </a:solidFill>
              </a:rPr>
              <a:t> </a:t>
            </a:r>
            <a:r>
              <a:rPr lang="ar-SA" sz="3100" dirty="0">
                <a:solidFill>
                  <a:schemeClr val="accent2"/>
                </a:solidFill>
              </a:rPr>
              <a:t>الكوكائين</a:t>
            </a:r>
            <a:endParaRPr lang="en-US" sz="3100" dirty="0">
              <a:solidFill>
                <a:schemeClr val="accent2"/>
              </a:solidFill>
            </a:endParaRPr>
          </a:p>
        </p:txBody>
      </p:sp>
      <p:pic>
        <p:nvPicPr>
          <p:cNvPr id="4" name="Picture 8" descr="קוקאין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020698"/>
            <a:ext cx="2376264" cy="295232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descr="קוקאין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70752"/>
            <a:ext cx="2088233" cy="305221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קראק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19" y="2000927"/>
            <a:ext cx="3006431" cy="197209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53431"/>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פרג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720" y="1014499"/>
            <a:ext cx="4464496" cy="39986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2358720" y="332656"/>
            <a:ext cx="4464496" cy="576064"/>
          </a:xfrm>
          <a:prstGeom prst="rect">
            <a:avLst/>
          </a:prstGeom>
          <a:solidFill>
            <a:srgbClr val="FFFF00"/>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ar-SA" dirty="0" smtClean="0">
                <a:solidFill>
                  <a:schemeClr val="accent2"/>
                </a:solidFill>
              </a:rPr>
              <a:t>الافيون</a:t>
            </a:r>
            <a:r>
              <a:rPr lang="he-IL" dirty="0" smtClean="0">
                <a:solidFill>
                  <a:schemeClr val="accent2"/>
                </a:solidFill>
              </a:rPr>
              <a:t> – </a:t>
            </a:r>
            <a:r>
              <a:rPr lang="ar-SA" dirty="0" smtClean="0">
                <a:solidFill>
                  <a:schemeClr val="accent2"/>
                </a:solidFill>
              </a:rPr>
              <a:t>الثمر الممنوع</a:t>
            </a:r>
            <a:endParaRPr lang="en-US" dirty="0">
              <a:solidFill>
                <a:schemeClr val="accent2"/>
              </a:solidFill>
            </a:endParaRPr>
          </a:p>
        </p:txBody>
      </p:sp>
    </p:spTree>
    <p:extLst>
      <p:ext uri="{BB962C8B-B14F-4D97-AF65-F5344CB8AC3E}">
        <p14:creationId xmlns:p14="http://schemas.microsoft.com/office/powerpoint/2010/main" val="203324929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144713" y="503959"/>
            <a:ext cx="5949950" cy="590550"/>
          </a:xfrm>
          <a:prstGeom prst="rect">
            <a:avLst/>
          </a:prstGeom>
          <a:solidFill>
            <a:srgbClr val="FFFF00"/>
          </a:solidFill>
          <a:ln>
            <a:solidFill>
              <a:schemeClr val="accent2"/>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ar-SA" sz="3200" b="1" smtClean="0">
                <a:solidFill>
                  <a:schemeClr val="accent2"/>
                </a:solidFill>
              </a:rPr>
              <a:t>هيروئين</a:t>
            </a:r>
            <a:r>
              <a:rPr lang="he-IL" sz="3200" b="1" smtClean="0">
                <a:solidFill>
                  <a:schemeClr val="accent2"/>
                </a:solidFill>
              </a:rPr>
              <a:t> – </a:t>
            </a:r>
            <a:r>
              <a:rPr lang="ar-SA" sz="3200" b="1" smtClean="0">
                <a:solidFill>
                  <a:schemeClr val="accent2"/>
                </a:solidFill>
              </a:rPr>
              <a:t>أنواع مختلفه</a:t>
            </a:r>
            <a:endParaRPr lang="en-US" sz="3200" b="1">
              <a:solidFill>
                <a:schemeClr val="accent2"/>
              </a:solidFill>
            </a:endParaRPr>
          </a:p>
        </p:txBody>
      </p:sp>
      <p:pic>
        <p:nvPicPr>
          <p:cNvPr id="3" name="Picture 3" descr="הרואין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12776"/>
            <a:ext cx="446449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499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p:nvPr>
        </p:nvSpPr>
        <p:spPr bwMode="auto">
          <a:xfrm>
            <a:off x="1115616" y="332656"/>
            <a:ext cx="6512511" cy="1143000"/>
          </a:xfrm>
          <a:prstGeom prst="rect">
            <a:avLst/>
          </a:prstGeom>
          <a:solidFill>
            <a:srgbClr val="FFFF00"/>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ar-SA" sz="3600" b="1" dirty="0" smtClean="0">
                <a:solidFill>
                  <a:schemeClr val="accent2"/>
                </a:solidFill>
              </a:rPr>
              <a:t>الخشخاش</a:t>
            </a:r>
            <a:endParaRPr lang="en-US" sz="3600" b="1" dirty="0">
              <a:solidFill>
                <a:schemeClr val="accent2"/>
              </a:solidFill>
            </a:endParaRPr>
          </a:p>
        </p:txBody>
      </p:sp>
      <p:pic>
        <p:nvPicPr>
          <p:cNvPr id="2051" name="Picture 3" descr="C:\Users\key_info\Desktop\الخشخاش\090902063215__466x200.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1858" y="1772816"/>
            <a:ext cx="3871419" cy="3672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פרג 1"/>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99486" y="1844824"/>
            <a:ext cx="373701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2129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3600" b="1" dirty="0" smtClean="0">
                <a:solidFill>
                  <a:srgbClr val="FF0000"/>
                </a:solidFill>
              </a:rPr>
              <a:t>الداتورة</a:t>
            </a:r>
            <a:endParaRPr lang="en-US" sz="3600" b="1" dirty="0">
              <a:solidFill>
                <a:srgbClr val="FF0000"/>
              </a:solidFill>
            </a:endParaRPr>
          </a:p>
        </p:txBody>
      </p:sp>
      <p:pic>
        <p:nvPicPr>
          <p:cNvPr id="4098" name="Picture 2" descr="C:\Users\key_info\Desktop\الداتورا\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488832" cy="573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790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052736"/>
            <a:ext cx="6840760" cy="1569660"/>
          </a:xfrm>
          <a:prstGeom prst="rect">
            <a:avLst/>
          </a:prstGeom>
        </p:spPr>
        <p:txBody>
          <a:bodyPr wrap="square">
            <a:spAutoFit/>
          </a:bodyPr>
          <a:lstStyle/>
          <a:p>
            <a:pPr algn="ctr"/>
            <a:r>
              <a:rPr lang="ar-IQ" sz="9600" dirty="0">
                <a:solidFill>
                  <a:srgbClr val="FF0000"/>
                </a:solidFill>
              </a:rPr>
              <a:t>المقدمة</a:t>
            </a:r>
            <a:endParaRPr lang="en-US" sz="96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6952"/>
            <a:ext cx="9144000" cy="38610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8880"/>
            <a:ext cx="9144000" cy="4509120"/>
          </a:xfrm>
          <a:prstGeom prst="rect">
            <a:avLst/>
          </a:prstGeom>
        </p:spPr>
      </p:pic>
    </p:spTree>
    <p:extLst>
      <p:ext uri="{BB962C8B-B14F-4D97-AF65-F5344CB8AC3E}">
        <p14:creationId xmlns:p14="http://schemas.microsoft.com/office/powerpoint/2010/main" val="269235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سمنار المخدرات\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18696"/>
            <a:ext cx="8457441" cy="51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639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hp\Desktop\اخطر-٥-انواع-مخدرات.jpg"/>
          <p:cNvPicPr/>
          <p:nvPr/>
        </p:nvPicPr>
        <p:blipFill rotWithShape="1">
          <a:blip r:embed="rId2">
            <a:extLst>
              <a:ext uri="{28A0092B-C50C-407E-A947-70E740481C1C}">
                <a14:useLocalDpi xmlns:a14="http://schemas.microsoft.com/office/drawing/2010/main" val="0"/>
              </a:ext>
            </a:extLst>
          </a:blip>
          <a:srcRect l="1225" b="13808"/>
          <a:stretch/>
        </p:blipFill>
        <p:spPr bwMode="auto">
          <a:xfrm>
            <a:off x="755576" y="598170"/>
            <a:ext cx="7632848" cy="5661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292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692696"/>
            <a:ext cx="8424937" cy="1569660"/>
          </a:xfrm>
          <a:prstGeom prst="rect">
            <a:avLst/>
          </a:prstGeom>
        </p:spPr>
        <p:txBody>
          <a:bodyPr wrap="square">
            <a:spAutoFit/>
          </a:bodyPr>
          <a:lstStyle/>
          <a:p>
            <a:pPr algn="r"/>
            <a:r>
              <a:rPr lang="ar-IQ" sz="4800" dirty="0">
                <a:solidFill>
                  <a:srgbClr val="FF0000"/>
                </a:solidFill>
              </a:rPr>
              <a:t>وفي الختام ماهي المخدرات الرقمية ؟</a:t>
            </a:r>
            <a:endParaRPr lang="en-US" sz="4800" dirty="0">
              <a:solidFill>
                <a:srgbClr val="FF0000"/>
              </a:solidFill>
            </a:endParaRPr>
          </a:p>
        </p:txBody>
      </p:sp>
      <p:pic>
        <p:nvPicPr>
          <p:cNvPr id="6" name="Picture 2" descr="C:\Program Files\Canon\LBP2900\Manuals\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13383"/>
            <a:ext cx="4747583" cy="300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17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Program Files\Canon\LBP2900\Manuals\-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719262"/>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63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Program Files\Canon\LBP2900\Manuals\-2-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719262"/>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2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Program Files\Canon\LBP2900\Manuals\-3-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719262"/>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82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Program Files\Canon\LBP2900\Manuals\المخدرات-الرقمية-2.jpg"/>
          <p:cNvPicPr/>
          <p:nvPr/>
        </p:nvPicPr>
        <p:blipFill rotWithShape="1">
          <a:blip r:embed="rId2">
            <a:extLst>
              <a:ext uri="{28A0092B-C50C-407E-A947-70E740481C1C}">
                <a14:useLocalDpi xmlns:a14="http://schemas.microsoft.com/office/drawing/2010/main" val="0"/>
              </a:ext>
            </a:extLst>
          </a:blip>
          <a:srcRect b="9132"/>
          <a:stretch/>
        </p:blipFill>
        <p:spPr bwMode="auto">
          <a:xfrm>
            <a:off x="1547664" y="908720"/>
            <a:ext cx="6336704" cy="44644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4376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Program Files\Canon\LBP2900\Manuals\-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84884"/>
            <a:ext cx="7021580" cy="395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8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Program Files\Canon\LBP2900\Manuals\-1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96752"/>
            <a:ext cx="6076950" cy="394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93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esktop\381938281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048672" cy="448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5386090"/>
          </a:xfrm>
          <a:prstGeom prst="rect">
            <a:avLst/>
          </a:prstGeom>
        </p:spPr>
        <p:txBody>
          <a:bodyPr wrap="square">
            <a:spAutoFit/>
          </a:bodyPr>
          <a:lstStyle/>
          <a:p>
            <a:pPr algn="r"/>
            <a:r>
              <a:rPr lang="ar-IQ" sz="3200" b="1" dirty="0">
                <a:solidFill>
                  <a:srgbClr val="FF0000"/>
                </a:solidFill>
              </a:rPr>
              <a:t>مع مرور الأعوام تتزايد أعداد مدمني المخدِّرات، كما أنّ شرائح المدمنين أيضاً بدأت تختلف، ففي القديم كان الإدمان على المخدِّرات مقصوراً على فئة الأغنياء ومن لديهم المال الوفير لأنّ ثمنه باهظ، كما أنّ غالبية المدمنين كانوا من الشباب الذّكور، بينما اليوم تشير الإحصائيات والدِّراسات التي تقوم بها </a:t>
            </a:r>
            <a:r>
              <a:rPr lang="ar-IQ" sz="3200" b="1" dirty="0" smtClean="0">
                <a:solidFill>
                  <a:srgbClr val="FF0000"/>
                </a:solidFill>
              </a:rPr>
              <a:t>المنظّمات </a:t>
            </a:r>
            <a:r>
              <a:rPr lang="ar-IQ" sz="3200" b="1" dirty="0">
                <a:solidFill>
                  <a:srgbClr val="FF0000"/>
                </a:solidFill>
              </a:rPr>
              <a:t>التي تنادي بخطر المخدِّرات إلى أنَّ </a:t>
            </a:r>
            <a:r>
              <a:rPr lang="ar-IQ" sz="3200" b="1" dirty="0" smtClean="0">
                <a:solidFill>
                  <a:srgbClr val="FF0000"/>
                </a:solidFill>
              </a:rPr>
              <a:t>هذه </a:t>
            </a:r>
            <a:r>
              <a:rPr lang="ar-IQ" sz="3200" b="1" dirty="0">
                <a:solidFill>
                  <a:srgbClr val="FF0000"/>
                </a:solidFill>
              </a:rPr>
              <a:t>الآفة أصبحت منتشرة بين جميع الفئات العمريّة ومن الجنسين، كما أنّ الفقراء أيضاً أصبحوا يتجِّهون إليها لتفريغ طاقاتهم المكبوتة، وللهروب من الواقِع وهو ما زاد من خطرِها على المجتمع ككّل.</a:t>
            </a:r>
            <a:br>
              <a:rPr lang="ar-IQ" sz="3200" b="1" dirty="0">
                <a:solidFill>
                  <a:srgbClr val="FF0000"/>
                </a:solidFill>
              </a:rPr>
            </a:br>
            <a:r>
              <a:rPr lang="ar-IQ" sz="2800" b="1" dirty="0">
                <a:solidFill>
                  <a:srgbClr val="FF0000"/>
                </a:solidFill>
              </a:rPr>
              <a:t/>
            </a:r>
            <a:br>
              <a:rPr lang="ar-IQ" sz="2800" b="1" dirty="0">
                <a:solidFill>
                  <a:srgbClr val="FF0000"/>
                </a:solidFill>
              </a:rPr>
            </a:br>
            <a:endParaRPr lang="en-US" sz="2800" b="1" dirty="0">
              <a:solidFill>
                <a:srgbClr val="FF0000"/>
              </a:solidFill>
            </a:endParaRPr>
          </a:p>
        </p:txBody>
      </p:sp>
    </p:spTree>
    <p:extLst>
      <p:ext uri="{BB962C8B-B14F-4D97-AF65-F5344CB8AC3E}">
        <p14:creationId xmlns:p14="http://schemas.microsoft.com/office/powerpoint/2010/main" val="2866078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كلمة شكر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791" y="908720"/>
            <a:ext cx="648072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57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4501" y="188640"/>
            <a:ext cx="8591669" cy="6186309"/>
          </a:xfrm>
          <a:prstGeom prst="rect">
            <a:avLst/>
          </a:prstGeom>
        </p:spPr>
        <p:txBody>
          <a:bodyPr wrap="square">
            <a:spAutoFit/>
          </a:bodyPr>
          <a:lstStyle/>
          <a:p>
            <a:pPr algn="r">
              <a:defRPr/>
            </a:pPr>
            <a:r>
              <a:rPr lang="en-US" sz="4400" dirty="0" smtClean="0">
                <a:solidFill>
                  <a:srgbClr val="C00000"/>
                </a:solidFill>
              </a:rPr>
              <a:t>-</a:t>
            </a:r>
            <a:r>
              <a:rPr lang="ar-SA" sz="4400" b="1" dirty="0" smtClean="0">
                <a:solidFill>
                  <a:srgbClr val="C00000"/>
                </a:solidFill>
              </a:rPr>
              <a:t>المخدرات </a:t>
            </a:r>
            <a:r>
              <a:rPr lang="ar-JO" sz="4400" b="1" dirty="0" smtClean="0">
                <a:solidFill>
                  <a:srgbClr val="C00000"/>
                </a:solidFill>
              </a:rPr>
              <a:t>:</a:t>
            </a:r>
            <a:endParaRPr lang="en-US" sz="4400" b="1" dirty="0" smtClean="0">
              <a:solidFill>
                <a:srgbClr val="C00000"/>
              </a:solidFill>
            </a:endParaRPr>
          </a:p>
          <a:p>
            <a:pPr algn="r">
              <a:defRPr/>
            </a:pPr>
            <a:r>
              <a:rPr lang="ar-SA" sz="4400" b="1" dirty="0" smtClean="0">
                <a:solidFill>
                  <a:srgbClr val="C00000"/>
                </a:solidFill>
              </a:rPr>
              <a:t> هي مواد نباتيه</a:t>
            </a:r>
            <a:r>
              <a:rPr lang="ar-IQ" sz="4400" b="1" dirty="0" smtClean="0">
                <a:solidFill>
                  <a:srgbClr val="C00000"/>
                </a:solidFill>
              </a:rPr>
              <a:t> طبيعية</a:t>
            </a:r>
            <a:r>
              <a:rPr lang="ar-SA" sz="4400" b="1" dirty="0" smtClean="0">
                <a:solidFill>
                  <a:srgbClr val="C00000"/>
                </a:solidFill>
              </a:rPr>
              <a:t> أو كيميائية </a:t>
            </a:r>
            <a:r>
              <a:rPr lang="ar-IQ" sz="4400" b="1" dirty="0" smtClean="0">
                <a:solidFill>
                  <a:srgbClr val="C00000"/>
                </a:solidFill>
              </a:rPr>
              <a:t>مصنعة </a:t>
            </a:r>
            <a:r>
              <a:rPr lang="ar-SA" sz="4400" b="1" dirty="0" smtClean="0">
                <a:solidFill>
                  <a:srgbClr val="C00000"/>
                </a:solidFill>
              </a:rPr>
              <a:t>لها تأثيرها العقـلي والبدني على من يتعاطاها ، فتصيب جسمه بالفتور والخمول وتشــل نشاطه وتغطي عقلـه وتؤدي إلى حاله من الإدمان والتعـود عليـها </a:t>
            </a:r>
            <a:r>
              <a:rPr lang="ar-JO" sz="4400" b="1" dirty="0" smtClean="0">
                <a:solidFill>
                  <a:srgbClr val="C00000"/>
                </a:solidFill>
              </a:rPr>
              <a:t>.</a:t>
            </a:r>
            <a:r>
              <a:rPr lang="ar-SA" sz="4400" b="1" dirty="0" smtClean="0">
                <a:solidFill>
                  <a:srgbClr val="C00000"/>
                </a:solidFill>
              </a:rPr>
              <a:t/>
            </a:r>
            <a:br>
              <a:rPr lang="ar-SA" sz="4400" b="1" dirty="0" smtClean="0">
                <a:solidFill>
                  <a:srgbClr val="C00000"/>
                </a:solidFill>
              </a:rPr>
            </a:br>
            <a:r>
              <a:rPr lang="en-US" sz="4400" dirty="0" smtClean="0">
                <a:solidFill>
                  <a:srgbClr val="C00000"/>
                </a:solidFill>
              </a:rPr>
              <a:t>    </a:t>
            </a:r>
            <a:endParaRPr lang="en-US" sz="4400" dirty="0">
              <a:solidFill>
                <a:srgbClr val="C00000"/>
              </a:solidFill>
            </a:endParaRPr>
          </a:p>
        </p:txBody>
      </p:sp>
    </p:spTree>
    <p:extLst>
      <p:ext uri="{BB962C8B-B14F-4D97-AF65-F5344CB8AC3E}">
        <p14:creationId xmlns:p14="http://schemas.microsoft.com/office/powerpoint/2010/main" val="2275753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364363" cy="5509200"/>
          </a:xfrm>
          <a:prstGeom prst="rect">
            <a:avLst/>
          </a:prstGeom>
        </p:spPr>
        <p:txBody>
          <a:bodyPr wrap="square">
            <a:spAutoFit/>
          </a:bodyPr>
          <a:lstStyle/>
          <a:p>
            <a:pPr algn="r"/>
            <a:r>
              <a:rPr lang="ar-IQ" sz="3200" dirty="0" smtClean="0"/>
              <a:t> </a:t>
            </a:r>
            <a:r>
              <a:rPr lang="ar-IQ" sz="3200" b="1" dirty="0" smtClean="0">
                <a:solidFill>
                  <a:srgbClr val="FF0000"/>
                </a:solidFill>
              </a:rPr>
              <a:t>كما يمكن تعريف المخدرات ايضا</a:t>
            </a:r>
            <a:endParaRPr lang="en-US" sz="3200" b="1" dirty="0">
              <a:solidFill>
                <a:srgbClr val="FF0000"/>
              </a:solidFill>
            </a:endParaRPr>
          </a:p>
          <a:p>
            <a:pPr algn="r"/>
            <a:r>
              <a:rPr lang="ar-IQ" sz="3200" b="1" dirty="0" smtClean="0">
                <a:solidFill>
                  <a:srgbClr val="7030A0"/>
                </a:solidFill>
              </a:rPr>
              <a:t>على </a:t>
            </a:r>
            <a:r>
              <a:rPr lang="ar-IQ" sz="3200" b="1" dirty="0">
                <a:solidFill>
                  <a:srgbClr val="7030A0"/>
                </a:solidFill>
              </a:rPr>
              <a:t>أنّها موادّ تؤثّر في وظائف الجسم بشكلٍ سلبيٍّ، إذ يتمّ تناوُلها لأغراض غير طبيّةٍ أو علاجيّة، وتتسبّب بإحداث تأثيراتٍ خطيرةٍ وغير متوقّعة، ويعتمد تأثيرها في الجسم على عدّة عوامل منها؛ </a:t>
            </a:r>
            <a:r>
              <a:rPr lang="ar-IQ" sz="3200" b="1" dirty="0" smtClean="0">
                <a:solidFill>
                  <a:srgbClr val="7030A0"/>
                </a:solidFill>
              </a:rPr>
              <a:t>نوع </a:t>
            </a:r>
            <a:r>
              <a:rPr lang="ar-IQ" sz="3200" b="1" dirty="0">
                <a:solidFill>
                  <a:srgbClr val="7030A0"/>
                </a:solidFill>
              </a:rPr>
              <a:t>وكميّة المادّة المُستهلَكة، بالإضافة إلى مكان ووقت التعاطي، وتعَدُّد الأنواع المُستَهلكة ودمجها معاً، والاختلافات الفرديّة بين الأشخاص مثل الوضع الصحيّ للشخص المُتعاطي وبُنيته الجسمانيّة</a:t>
            </a:r>
          </a:p>
        </p:txBody>
      </p:sp>
    </p:spTree>
    <p:extLst>
      <p:ext uri="{BB962C8B-B14F-4D97-AF65-F5344CB8AC3E}">
        <p14:creationId xmlns:p14="http://schemas.microsoft.com/office/powerpoint/2010/main" val="23508033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729683"/>
            <a:ext cx="7937648" cy="646331"/>
          </a:xfrm>
          <a:prstGeom prst="rect">
            <a:avLst/>
          </a:prstGeom>
        </p:spPr>
        <p:txBody>
          <a:bodyPr wrap="square">
            <a:spAutoFit/>
          </a:bodyPr>
          <a:lstStyle/>
          <a:p>
            <a:pPr algn="ctr"/>
            <a:r>
              <a:rPr lang="ar-JO" sz="3600" b="1" dirty="0">
                <a:solidFill>
                  <a:schemeClr val="accent3">
                    <a:lumMod val="75000"/>
                  </a:schemeClr>
                </a:solidFill>
              </a:rPr>
              <a:t>انواع المخدرات</a:t>
            </a:r>
            <a:r>
              <a:rPr lang="ar-SA" sz="3600" b="1" dirty="0">
                <a:solidFill>
                  <a:schemeClr val="accent3">
                    <a:lumMod val="75000"/>
                  </a:schemeClr>
                </a:solidFill>
              </a:rPr>
              <a:t> بحسب طريقة الإنتاج</a:t>
            </a:r>
            <a:endParaRPr lang="en-US" sz="3600" b="1" dirty="0">
              <a:solidFill>
                <a:schemeClr val="accent3">
                  <a:lumMod val="75000"/>
                </a:schemeClr>
              </a:solidFill>
            </a:endParaRPr>
          </a:p>
        </p:txBody>
      </p:sp>
      <p:sp>
        <p:nvSpPr>
          <p:cNvPr id="3" name="مستطيل 2"/>
          <p:cNvSpPr/>
          <p:nvPr/>
        </p:nvSpPr>
        <p:spPr>
          <a:xfrm>
            <a:off x="513046" y="1267915"/>
            <a:ext cx="8180177" cy="4573560"/>
          </a:xfrm>
          <a:prstGeom prst="rect">
            <a:avLst/>
          </a:prstGeom>
        </p:spPr>
        <p:txBody>
          <a:bodyPr wrap="square">
            <a:spAutoFit/>
          </a:bodyPr>
          <a:lstStyle/>
          <a:p>
            <a:pPr algn="r">
              <a:lnSpc>
                <a:spcPct val="80000"/>
              </a:lnSpc>
              <a:defRPr/>
            </a:pPr>
            <a:r>
              <a:rPr lang="ar-SA" sz="2800" dirty="0"/>
              <a:t/>
            </a:r>
            <a:br>
              <a:rPr lang="ar-SA" sz="2800" dirty="0"/>
            </a:br>
            <a:r>
              <a:rPr lang="ar-SA" sz="2800" b="1" dirty="0">
                <a:solidFill>
                  <a:srgbClr val="7030A0"/>
                </a:solidFill>
              </a:rPr>
              <a:t>1- مخدرات تنتج من نباتات طبيعية مباشرة: مثل الحشيش والقات والأفيون ونبات القنب.</a:t>
            </a:r>
            <a:br>
              <a:rPr lang="ar-SA" sz="2800" b="1" dirty="0">
                <a:solidFill>
                  <a:srgbClr val="7030A0"/>
                </a:solidFill>
              </a:rPr>
            </a:br>
            <a:r>
              <a:rPr lang="ar-SA" sz="2800" b="1" dirty="0">
                <a:solidFill>
                  <a:srgbClr val="7030A0"/>
                </a:solidFill>
              </a:rPr>
              <a:t/>
            </a:r>
            <a:br>
              <a:rPr lang="ar-SA" sz="2800" b="1" dirty="0">
                <a:solidFill>
                  <a:srgbClr val="7030A0"/>
                </a:solidFill>
              </a:rPr>
            </a:br>
            <a:r>
              <a:rPr lang="ar-SA" sz="2800" b="1" dirty="0">
                <a:solidFill>
                  <a:srgbClr val="7030A0"/>
                </a:solidFill>
              </a:rPr>
              <a:t>2- مخدرات مصنعة وتستخرج من المخدر الطبيعي بعد أن تتعرض لعمليات كيماوية تحولها إلى صورة أخرى: مثل المورفين والهيروين والكوكايين. </a:t>
            </a:r>
            <a:br>
              <a:rPr lang="ar-SA" sz="2800" b="1" dirty="0">
                <a:solidFill>
                  <a:srgbClr val="7030A0"/>
                </a:solidFill>
              </a:rPr>
            </a:br>
            <a:r>
              <a:rPr lang="ar-SA" sz="2800" b="1" dirty="0">
                <a:solidFill>
                  <a:srgbClr val="7030A0"/>
                </a:solidFill>
              </a:rPr>
              <a:t/>
            </a:r>
            <a:br>
              <a:rPr lang="ar-SA" sz="2800" b="1" dirty="0">
                <a:solidFill>
                  <a:srgbClr val="7030A0"/>
                </a:solidFill>
              </a:rPr>
            </a:br>
            <a:r>
              <a:rPr lang="ar-SA" sz="2800" b="1" dirty="0">
                <a:solidFill>
                  <a:srgbClr val="7030A0"/>
                </a:solidFill>
              </a:rPr>
              <a:t>3- مخدرات مركبة وتصنع من عناصر كيماوية ومركبات أخرى ولها التأثير نفسه: مثل بقية المواد المخدرة المسكنة والمنومة والمهلوسة</a:t>
            </a:r>
            <a:r>
              <a:rPr lang="ar-SA" sz="2800" dirty="0">
                <a:solidFill>
                  <a:srgbClr val="7030A0"/>
                </a:solidFill>
              </a:rPr>
              <a:t/>
            </a:r>
            <a:br>
              <a:rPr lang="ar-SA"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259249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68150"/>
            <a:ext cx="8892480" cy="830997"/>
          </a:xfrm>
          <a:prstGeom prst="rect">
            <a:avLst/>
          </a:prstGeom>
        </p:spPr>
        <p:txBody>
          <a:bodyPr wrap="square">
            <a:spAutoFit/>
          </a:bodyPr>
          <a:lstStyle/>
          <a:p>
            <a:pPr algn="ctr"/>
            <a:r>
              <a:rPr lang="ar-SA" sz="4800" b="1" dirty="0">
                <a:solidFill>
                  <a:srgbClr val="FF0000"/>
                </a:solidFill>
              </a:rPr>
              <a:t>تصنيف منظمة الصحة العالمية</a:t>
            </a:r>
            <a:endParaRPr lang="en-US" sz="4800" b="1" dirty="0">
              <a:solidFill>
                <a:srgbClr val="FF0000"/>
              </a:solidFill>
            </a:endParaRPr>
          </a:p>
        </p:txBody>
      </p:sp>
      <p:sp>
        <p:nvSpPr>
          <p:cNvPr id="3" name="مستطيل 2"/>
          <p:cNvSpPr/>
          <p:nvPr/>
        </p:nvSpPr>
        <p:spPr>
          <a:xfrm>
            <a:off x="321568" y="1443542"/>
            <a:ext cx="8352928" cy="5262979"/>
          </a:xfrm>
          <a:prstGeom prst="rect">
            <a:avLst/>
          </a:prstGeom>
        </p:spPr>
        <p:txBody>
          <a:bodyPr wrap="square">
            <a:spAutoFit/>
          </a:bodyPr>
          <a:lstStyle/>
          <a:p>
            <a:pPr algn="r"/>
            <a:r>
              <a:rPr lang="ar-SA" sz="1600" dirty="0"/>
              <a:t/>
            </a:r>
            <a:br>
              <a:rPr lang="ar-SA" sz="1600" dirty="0"/>
            </a:br>
            <a:r>
              <a:rPr lang="ar-SA" sz="2400" b="1" dirty="0"/>
              <a:t>1- مجموعة العقاقير المنبهة: مثل الكافيين والنيكوتين والكوكايين، والأم فيتامينات مثل </a:t>
            </a:r>
            <a:r>
              <a:rPr lang="ar-SA" sz="2400" b="1" dirty="0" err="1"/>
              <a:t>البنزدرين</a:t>
            </a:r>
            <a:r>
              <a:rPr lang="ar-SA" sz="2400" b="1" dirty="0"/>
              <a:t> وركسي </a:t>
            </a:r>
            <a:r>
              <a:rPr lang="ar-SA" sz="2400" b="1" dirty="0" err="1"/>
              <a:t>ومئثدرين</a:t>
            </a:r>
            <a:r>
              <a:rPr lang="ar-SA" sz="2400" b="1" dirty="0"/>
              <a:t>. </a:t>
            </a:r>
            <a:br>
              <a:rPr lang="ar-SA" sz="2400" b="1" dirty="0"/>
            </a:br>
            <a:r>
              <a:rPr lang="ar-SA" sz="2400" b="1" dirty="0"/>
              <a:t/>
            </a:r>
            <a:br>
              <a:rPr lang="ar-SA" sz="2400" b="1" dirty="0"/>
            </a:br>
            <a:r>
              <a:rPr lang="ar-SA" sz="2400" b="1" dirty="0"/>
              <a:t>2- مجموعة العقاقير المهدئة: وتشمل المخدرات مثل المورفين والهيروين والأفيون، ومجموعة </a:t>
            </a:r>
            <a:r>
              <a:rPr lang="ar-SA" sz="2400" b="1" dirty="0" err="1"/>
              <a:t>الباربيتيورات</a:t>
            </a:r>
            <a:r>
              <a:rPr lang="ar-SA" sz="2400" b="1" dirty="0"/>
              <a:t> وبعض المركبات الصناعية مثل </a:t>
            </a:r>
            <a:r>
              <a:rPr lang="ar-SA" sz="2400" b="1" dirty="0" err="1"/>
              <a:t>الميثاون</a:t>
            </a:r>
            <a:r>
              <a:rPr lang="ar-SA" sz="2400" b="1" dirty="0"/>
              <a:t> وتضم هذه المجموعة كذلك الكحول.</a:t>
            </a:r>
            <a:br>
              <a:rPr lang="ar-SA" sz="2400" b="1" dirty="0"/>
            </a:br>
            <a:r>
              <a:rPr lang="ar-SA" sz="2400" b="1" dirty="0"/>
              <a:t/>
            </a:r>
            <a:br>
              <a:rPr lang="ar-SA" sz="2400" b="1" dirty="0"/>
            </a:br>
            <a:r>
              <a:rPr lang="ar-SA" sz="2400" b="1" dirty="0"/>
              <a:t>3- مجموعة العقاقير المثيرة </a:t>
            </a:r>
            <a:r>
              <a:rPr lang="ar-SA" sz="2400" b="1" dirty="0" err="1"/>
              <a:t>للأخاييل</a:t>
            </a:r>
            <a:r>
              <a:rPr lang="ar-SA" sz="2400" b="1" dirty="0"/>
              <a:t> (المغيبات) ويأتي على رأسها القنب الهندي الذي يستخرج منه الحشيش، </a:t>
            </a:r>
            <a:r>
              <a:rPr lang="ar-SA" sz="2400" b="1" dirty="0" err="1"/>
              <a:t>والماريغوانا</a:t>
            </a:r>
            <a:r>
              <a:rPr lang="ar-SA" sz="2400" b="1" dirty="0"/>
              <a:t>.</a:t>
            </a:r>
            <a:br>
              <a:rPr lang="ar-SA" sz="2400" b="1" dirty="0"/>
            </a:br>
            <a:endParaRPr lang="en-US" sz="2400" b="1" dirty="0"/>
          </a:p>
        </p:txBody>
      </p:sp>
    </p:spTree>
    <p:extLst>
      <p:ext uri="{BB962C8B-B14F-4D97-AF65-F5344CB8AC3E}">
        <p14:creationId xmlns:p14="http://schemas.microsoft.com/office/powerpoint/2010/main" val="71608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1130</TotalTime>
  <Words>681</Words>
  <Application>Microsoft Office PowerPoint</Application>
  <PresentationFormat>عرض على الشاشة (3:4)‏</PresentationFormat>
  <Paragraphs>70</Paragraphs>
  <Slides>50</Slides>
  <Notes>4</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50</vt:i4>
      </vt:variant>
    </vt:vector>
  </HeadingPairs>
  <TitlesOfParts>
    <vt:vector size="52" baseType="lpstr">
      <vt:lpstr>دفق الهواء</vt:lpstr>
      <vt:lpstr>مستند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الخشخاش</vt:lpstr>
      <vt:lpstr>الداتورة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key_info</dc:creator>
  <cp:lastModifiedBy>hp</cp:lastModifiedBy>
  <cp:revision>89</cp:revision>
  <dcterms:created xsi:type="dcterms:W3CDTF">2018-03-05T08:45:53Z</dcterms:created>
  <dcterms:modified xsi:type="dcterms:W3CDTF">2021-02-27T21:25:22Z</dcterms:modified>
</cp:coreProperties>
</file>